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Default Extension="wav" ContentType="audio/wav"/>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737" r:id="rId1"/>
  </p:sldMasterIdLst>
  <p:notesMasterIdLst>
    <p:notesMasterId r:id="rId30"/>
  </p:notesMasterIdLst>
  <p:handoutMasterIdLst>
    <p:handoutMasterId r:id="rId31"/>
  </p:handoutMasterIdLst>
  <p:sldIdLst>
    <p:sldId id="1095" r:id="rId2"/>
    <p:sldId id="1147" r:id="rId3"/>
    <p:sldId id="1272" r:id="rId4"/>
    <p:sldId id="1273" r:id="rId5"/>
    <p:sldId id="1274" r:id="rId6"/>
    <p:sldId id="1276" r:id="rId7"/>
    <p:sldId id="1275" r:id="rId8"/>
    <p:sldId id="1271" r:id="rId9"/>
    <p:sldId id="1281" r:id="rId10"/>
    <p:sldId id="1282" r:id="rId11"/>
    <p:sldId id="1278" r:id="rId12"/>
    <p:sldId id="1277" r:id="rId13"/>
    <p:sldId id="1279" r:id="rId14"/>
    <p:sldId id="1202" r:id="rId15"/>
    <p:sldId id="1203" r:id="rId16"/>
    <p:sldId id="1284" r:id="rId17"/>
    <p:sldId id="1285" r:id="rId18"/>
    <p:sldId id="1286" r:id="rId19"/>
    <p:sldId id="1287" r:id="rId20"/>
    <p:sldId id="1288" r:id="rId21"/>
    <p:sldId id="1289" r:id="rId22"/>
    <p:sldId id="1290" r:id="rId23"/>
    <p:sldId id="1196" r:id="rId24"/>
    <p:sldId id="1292" r:id="rId25"/>
    <p:sldId id="1293" r:id="rId26"/>
    <p:sldId id="1206" r:id="rId27"/>
    <p:sldId id="1291" r:id="rId28"/>
    <p:sldId id="1207" r:id="rId29"/>
  </p:sldIdLst>
  <p:sldSz cx="9144000" cy="6858000" type="screen4x3"/>
  <p:notesSz cx="9866313" cy="6735763"/>
  <p:kinsoku lang="ja-JP" invalStChars="!%),.:;?]}｡｣､･ﾞﾟ、。，．・：；？！゛゜ヽヾゝゞ々’”）〕］｝〉》」』】°′″℃￠％‰" invalEndChars="$([\{｢‘“（〔［｛〈《「『【￥＄￡"/>
  <p:defaultTextStyle>
    <a:defPPr>
      <a:defRPr lang="ja-JP"/>
    </a:defPPr>
    <a:lvl1pPr algn="ctr" rtl="0" fontAlgn="base">
      <a:spcBef>
        <a:spcPct val="0"/>
      </a:spcBef>
      <a:spcAft>
        <a:spcPct val="0"/>
      </a:spcAft>
      <a:defRPr kumimoji="1" kern="1200">
        <a:solidFill>
          <a:schemeClr val="tx1"/>
        </a:solidFill>
        <a:latin typeface="Tahoma" pitchFamily="34" charset="0"/>
        <a:ea typeface="ＭＳ Ｐゴシック" charset="-128"/>
        <a:cs typeface="+mn-cs"/>
      </a:defRPr>
    </a:lvl1pPr>
    <a:lvl2pPr marL="457200" algn="ctr" rtl="0" fontAlgn="base">
      <a:spcBef>
        <a:spcPct val="0"/>
      </a:spcBef>
      <a:spcAft>
        <a:spcPct val="0"/>
      </a:spcAft>
      <a:defRPr kumimoji="1" kern="1200">
        <a:solidFill>
          <a:schemeClr val="tx1"/>
        </a:solidFill>
        <a:latin typeface="Tahoma" pitchFamily="34" charset="0"/>
        <a:ea typeface="ＭＳ Ｐゴシック" charset="-128"/>
        <a:cs typeface="+mn-cs"/>
      </a:defRPr>
    </a:lvl2pPr>
    <a:lvl3pPr marL="914400" algn="ctr" rtl="0" fontAlgn="base">
      <a:spcBef>
        <a:spcPct val="0"/>
      </a:spcBef>
      <a:spcAft>
        <a:spcPct val="0"/>
      </a:spcAft>
      <a:defRPr kumimoji="1" kern="1200">
        <a:solidFill>
          <a:schemeClr val="tx1"/>
        </a:solidFill>
        <a:latin typeface="Tahoma" pitchFamily="34" charset="0"/>
        <a:ea typeface="ＭＳ Ｐゴシック" charset="-128"/>
        <a:cs typeface="+mn-cs"/>
      </a:defRPr>
    </a:lvl3pPr>
    <a:lvl4pPr marL="1371600" algn="ctr" rtl="0" fontAlgn="base">
      <a:spcBef>
        <a:spcPct val="0"/>
      </a:spcBef>
      <a:spcAft>
        <a:spcPct val="0"/>
      </a:spcAft>
      <a:defRPr kumimoji="1" kern="1200">
        <a:solidFill>
          <a:schemeClr val="tx1"/>
        </a:solidFill>
        <a:latin typeface="Tahoma" pitchFamily="34" charset="0"/>
        <a:ea typeface="ＭＳ Ｐゴシック" charset="-128"/>
        <a:cs typeface="+mn-cs"/>
      </a:defRPr>
    </a:lvl4pPr>
    <a:lvl5pPr marL="1828800" algn="ctr" rtl="0" fontAlgn="base">
      <a:spcBef>
        <a:spcPct val="0"/>
      </a:spcBef>
      <a:spcAft>
        <a:spcPct val="0"/>
      </a:spcAft>
      <a:defRPr kumimoji="1" kern="1200">
        <a:solidFill>
          <a:schemeClr val="tx1"/>
        </a:solidFill>
        <a:latin typeface="Tahoma" pitchFamily="34" charset="0"/>
        <a:ea typeface="ＭＳ Ｐゴシック" charset="-128"/>
        <a:cs typeface="+mn-cs"/>
      </a:defRPr>
    </a:lvl5pPr>
    <a:lvl6pPr marL="2286000" algn="l" defTabSz="914400" rtl="0" eaLnBrk="1" latinLnBrk="0" hangingPunct="1">
      <a:defRPr kumimoji="1" kern="1200">
        <a:solidFill>
          <a:schemeClr val="tx1"/>
        </a:solidFill>
        <a:latin typeface="Tahoma" pitchFamily="34" charset="0"/>
        <a:ea typeface="ＭＳ Ｐゴシック" charset="-128"/>
        <a:cs typeface="+mn-cs"/>
      </a:defRPr>
    </a:lvl6pPr>
    <a:lvl7pPr marL="2743200" algn="l" defTabSz="914400" rtl="0" eaLnBrk="1" latinLnBrk="0" hangingPunct="1">
      <a:defRPr kumimoji="1" kern="1200">
        <a:solidFill>
          <a:schemeClr val="tx1"/>
        </a:solidFill>
        <a:latin typeface="Tahoma" pitchFamily="34" charset="0"/>
        <a:ea typeface="ＭＳ Ｐゴシック" charset="-128"/>
        <a:cs typeface="+mn-cs"/>
      </a:defRPr>
    </a:lvl7pPr>
    <a:lvl8pPr marL="3200400" algn="l" defTabSz="914400" rtl="0" eaLnBrk="1" latinLnBrk="0" hangingPunct="1">
      <a:defRPr kumimoji="1" kern="1200">
        <a:solidFill>
          <a:schemeClr val="tx1"/>
        </a:solidFill>
        <a:latin typeface="Tahoma" pitchFamily="34" charset="0"/>
        <a:ea typeface="ＭＳ Ｐゴシック" charset="-128"/>
        <a:cs typeface="+mn-cs"/>
      </a:defRPr>
    </a:lvl8pPr>
    <a:lvl9pPr marL="3657600" algn="l" defTabSz="914400" rtl="0" eaLnBrk="1" latinLnBrk="0" hangingPunct="1">
      <a:defRPr kumimoji="1" kern="1200">
        <a:solidFill>
          <a:schemeClr val="tx1"/>
        </a:solidFill>
        <a:latin typeface="Tahoma" pitchFamily="34"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33CC33"/>
    <a:srgbClr val="FF0000"/>
    <a:srgbClr val="0416BC"/>
    <a:srgbClr val="FF66FF"/>
    <a:srgbClr val="FFFF00"/>
    <a:srgbClr val="66FFFF"/>
    <a:srgbClr val="FF0066"/>
    <a:srgbClr val="FFFF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2" autoAdjust="0"/>
    <p:restoredTop sz="99460" autoAdjust="0"/>
  </p:normalViewPr>
  <p:slideViewPr>
    <p:cSldViewPr snapToGrid="0">
      <p:cViewPr>
        <p:scale>
          <a:sx n="66" d="100"/>
          <a:sy n="66" d="100"/>
        </p:scale>
        <p:origin x="-1920" y="-590"/>
      </p:cViewPr>
      <p:guideLst>
        <p:guide orient="horz" pos="2818"/>
        <p:guide pos="290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654"/>
    </p:cViewPr>
  </p:sorterViewPr>
  <p:notesViewPr>
    <p:cSldViewPr snapToGrid="0">
      <p:cViewPr>
        <p:scale>
          <a:sx n="70" d="100"/>
          <a:sy n="70" d="100"/>
        </p:scale>
        <p:origin x="-1542" y="-72"/>
      </p:cViewPr>
      <p:guideLst>
        <p:guide orient="horz" pos="2121"/>
        <p:guide pos="3107"/>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2325" y="1"/>
            <a:ext cx="4276255" cy="336951"/>
          </a:xfrm>
          <a:prstGeom prst="rect">
            <a:avLst/>
          </a:prstGeom>
          <a:noFill/>
          <a:ln w="9525">
            <a:noFill/>
            <a:miter lim="800000"/>
            <a:headEnd/>
            <a:tailEnd/>
          </a:ln>
          <a:effectLst/>
        </p:spPr>
        <p:txBody>
          <a:bodyPr vert="horz" wrap="square" lIns="19172" tIns="0" rIns="19172" bIns="0" numCol="1" anchor="t" anchorCtr="0" compatLnSpc="1">
            <a:prstTxWarp prst="textNoShape">
              <a:avLst/>
            </a:prstTxWarp>
          </a:bodyPr>
          <a:lstStyle>
            <a:lvl1pPr algn="l" defTabSz="920750" eaLnBrk="0" hangingPunct="0">
              <a:defRPr sz="1000" i="1">
                <a:latin typeface="Times New Roman" pitchFamily="18" charset="0"/>
                <a:ea typeface="ＭＳ Ｐゴシック" pitchFamily="50" charset="-128"/>
              </a:defRPr>
            </a:lvl1pPr>
          </a:lstStyle>
          <a:p>
            <a:pPr>
              <a:defRPr/>
            </a:pPr>
            <a:r>
              <a:rPr lang="ja-JP" altLang="en-US"/>
              <a:t>北海道消防学校　</a:t>
            </a:r>
          </a:p>
        </p:txBody>
      </p:sp>
      <p:sp>
        <p:nvSpPr>
          <p:cNvPr id="4099" name="Rectangle 3"/>
          <p:cNvSpPr>
            <a:spLocks noGrp="1" noChangeArrowheads="1"/>
          </p:cNvSpPr>
          <p:nvPr>
            <p:ph type="dt" sz="quarter" idx="1"/>
          </p:nvPr>
        </p:nvSpPr>
        <p:spPr bwMode="auto">
          <a:xfrm>
            <a:off x="5590060" y="1"/>
            <a:ext cx="4276255" cy="336951"/>
          </a:xfrm>
          <a:prstGeom prst="rect">
            <a:avLst/>
          </a:prstGeom>
          <a:noFill/>
          <a:ln w="9525">
            <a:noFill/>
            <a:miter lim="800000"/>
            <a:headEnd/>
            <a:tailEnd/>
          </a:ln>
          <a:effectLst/>
        </p:spPr>
        <p:txBody>
          <a:bodyPr vert="horz" wrap="square" lIns="19172" tIns="0" rIns="19172" bIns="0" numCol="1" anchor="t" anchorCtr="0" compatLnSpc="1">
            <a:prstTxWarp prst="textNoShape">
              <a:avLst/>
            </a:prstTxWarp>
          </a:bodyPr>
          <a:lstStyle>
            <a:lvl1pPr algn="r" defTabSz="920750" eaLnBrk="0" hangingPunct="0">
              <a:defRPr sz="1000" i="1">
                <a:latin typeface="Times New Roman" pitchFamily="18" charset="0"/>
                <a:ea typeface="ＭＳ Ｐゴシック" pitchFamily="50" charset="-128"/>
              </a:defRPr>
            </a:lvl1pPr>
          </a:lstStyle>
          <a:p>
            <a:pPr>
              <a:defRPr/>
            </a:pPr>
            <a:endParaRPr lang="ja-JP" altLang="en-US"/>
          </a:p>
        </p:txBody>
      </p:sp>
      <p:sp>
        <p:nvSpPr>
          <p:cNvPr id="4100" name="Rectangle 4"/>
          <p:cNvSpPr>
            <a:spLocks noGrp="1" noChangeArrowheads="1"/>
          </p:cNvSpPr>
          <p:nvPr>
            <p:ph type="ftr" sz="quarter" idx="2"/>
          </p:nvPr>
        </p:nvSpPr>
        <p:spPr bwMode="auto">
          <a:xfrm>
            <a:off x="-2325" y="6398813"/>
            <a:ext cx="4276255" cy="336951"/>
          </a:xfrm>
          <a:prstGeom prst="rect">
            <a:avLst/>
          </a:prstGeom>
          <a:noFill/>
          <a:ln w="9525">
            <a:noFill/>
            <a:miter lim="800000"/>
            <a:headEnd/>
            <a:tailEnd/>
          </a:ln>
          <a:effectLst/>
        </p:spPr>
        <p:txBody>
          <a:bodyPr vert="horz" wrap="square" lIns="19172" tIns="0" rIns="19172" bIns="0" numCol="1" anchor="b" anchorCtr="0" compatLnSpc="1">
            <a:prstTxWarp prst="textNoShape">
              <a:avLst/>
            </a:prstTxWarp>
          </a:bodyPr>
          <a:lstStyle>
            <a:lvl1pPr algn="l" defTabSz="920750" eaLnBrk="0" hangingPunct="0">
              <a:defRPr sz="1000" i="1">
                <a:latin typeface="Times New Roman" pitchFamily="18" charset="0"/>
                <a:ea typeface="ＭＳ Ｐゴシック" pitchFamily="50" charset="-128"/>
              </a:defRPr>
            </a:lvl1pPr>
          </a:lstStyle>
          <a:p>
            <a:pPr>
              <a:defRPr/>
            </a:pPr>
            <a:r>
              <a:rPr lang="ja-JP" altLang="en-US"/>
              <a:t>主任講師　籔本秀彦</a:t>
            </a:r>
          </a:p>
        </p:txBody>
      </p:sp>
      <p:sp>
        <p:nvSpPr>
          <p:cNvPr id="4101" name="Rectangle 5"/>
          <p:cNvSpPr>
            <a:spLocks noGrp="1" noChangeArrowheads="1"/>
          </p:cNvSpPr>
          <p:nvPr>
            <p:ph type="sldNum" sz="quarter" idx="3"/>
          </p:nvPr>
        </p:nvSpPr>
        <p:spPr bwMode="auto">
          <a:xfrm>
            <a:off x="5590060" y="6398813"/>
            <a:ext cx="4276255" cy="336951"/>
          </a:xfrm>
          <a:prstGeom prst="rect">
            <a:avLst/>
          </a:prstGeom>
          <a:noFill/>
          <a:ln w="9525">
            <a:noFill/>
            <a:miter lim="800000"/>
            <a:headEnd/>
            <a:tailEnd/>
          </a:ln>
          <a:effectLst/>
        </p:spPr>
        <p:txBody>
          <a:bodyPr vert="horz" wrap="square" lIns="19172" tIns="0" rIns="19172" bIns="0" numCol="1" anchor="b" anchorCtr="0" compatLnSpc="1">
            <a:prstTxWarp prst="textNoShape">
              <a:avLst/>
            </a:prstTxWarp>
          </a:bodyPr>
          <a:lstStyle>
            <a:lvl1pPr algn="r" defTabSz="920750" eaLnBrk="0" hangingPunct="0">
              <a:defRPr sz="1000" i="1">
                <a:latin typeface="Times New Roman" pitchFamily="18" charset="0"/>
                <a:ea typeface="ＭＳ Ｐゴシック" pitchFamily="50" charset="-128"/>
              </a:defRPr>
            </a:lvl1pPr>
          </a:lstStyle>
          <a:p>
            <a:pPr>
              <a:defRPr/>
            </a:pPr>
            <a:fld id="{419D0334-7B03-4780-B996-B35FF2BF58FD}" type="slidenum">
              <a:rPr lang="en-US" altLang="ja-JP"/>
              <a:pPr>
                <a:defRPr/>
              </a:pPr>
              <a:t>&lt;#&gt;</a:t>
            </a:fld>
            <a:endParaRPr lang="en-US" altLang="ja-JP"/>
          </a:p>
        </p:txBody>
      </p:sp>
    </p:spTree>
    <p:extLst>
      <p:ext uri="{BB962C8B-B14F-4D97-AF65-F5344CB8AC3E}">
        <p14:creationId xmlns="" xmlns:p14="http://schemas.microsoft.com/office/powerpoint/2010/main" val="22153044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2325" y="1"/>
            <a:ext cx="4276255" cy="336951"/>
          </a:xfrm>
          <a:prstGeom prst="rect">
            <a:avLst/>
          </a:prstGeom>
          <a:noFill/>
          <a:ln w="9525">
            <a:noFill/>
            <a:miter lim="800000"/>
            <a:headEnd/>
            <a:tailEnd/>
          </a:ln>
          <a:effectLst/>
        </p:spPr>
        <p:txBody>
          <a:bodyPr vert="horz" wrap="square" lIns="19172" tIns="0" rIns="19172" bIns="0" numCol="1" anchor="t" anchorCtr="0" compatLnSpc="1">
            <a:prstTxWarp prst="textNoShape">
              <a:avLst/>
            </a:prstTxWarp>
          </a:bodyPr>
          <a:lstStyle>
            <a:lvl1pPr algn="l" defTabSz="920750" eaLnBrk="0" hangingPunct="0">
              <a:defRPr sz="1000" i="1">
                <a:latin typeface="Times New Roman" pitchFamily="18" charset="0"/>
                <a:ea typeface="ＭＳ Ｐゴシック" pitchFamily="50" charset="-128"/>
              </a:defRPr>
            </a:lvl1pPr>
          </a:lstStyle>
          <a:p>
            <a:pPr>
              <a:defRPr/>
            </a:pPr>
            <a:r>
              <a:rPr lang="ja-JP" altLang="en-US"/>
              <a:t>北海道消防学校　消防団現地教育資料</a:t>
            </a:r>
          </a:p>
        </p:txBody>
      </p:sp>
      <p:sp>
        <p:nvSpPr>
          <p:cNvPr id="2051" name="Rectangle 3"/>
          <p:cNvSpPr>
            <a:spLocks noGrp="1" noChangeArrowheads="1"/>
          </p:cNvSpPr>
          <p:nvPr>
            <p:ph type="dt" idx="1"/>
          </p:nvPr>
        </p:nvSpPr>
        <p:spPr bwMode="auto">
          <a:xfrm>
            <a:off x="5271491" y="1"/>
            <a:ext cx="4594822" cy="336951"/>
          </a:xfrm>
          <a:prstGeom prst="rect">
            <a:avLst/>
          </a:prstGeom>
          <a:noFill/>
          <a:ln w="9525">
            <a:noFill/>
            <a:miter lim="800000"/>
            <a:headEnd/>
            <a:tailEnd/>
          </a:ln>
          <a:effectLst/>
        </p:spPr>
        <p:txBody>
          <a:bodyPr vert="horz" wrap="square" lIns="19172" tIns="0" rIns="19172" bIns="0" numCol="1" anchor="t" anchorCtr="0" compatLnSpc="1">
            <a:prstTxWarp prst="textNoShape">
              <a:avLst/>
            </a:prstTxWarp>
          </a:bodyPr>
          <a:lstStyle>
            <a:lvl1pPr algn="r" defTabSz="920750" eaLnBrk="0" hangingPunct="0">
              <a:defRPr sz="1000" i="1">
                <a:latin typeface="Times New Roman" pitchFamily="18" charset="0"/>
                <a:ea typeface="ＭＳ Ｐゴシック" pitchFamily="50" charset="-128"/>
              </a:defRPr>
            </a:lvl1pPr>
          </a:lstStyle>
          <a:p>
            <a:pPr>
              <a:defRPr/>
            </a:pPr>
            <a:r>
              <a:rPr lang="ja-JP" altLang="en-US"/>
              <a:t>０８．０９．１２七飯町（大沼国際コンベンションセンター）</a:t>
            </a:r>
          </a:p>
        </p:txBody>
      </p:sp>
      <p:sp>
        <p:nvSpPr>
          <p:cNvPr id="33796" name="Rectangle 4"/>
          <p:cNvSpPr>
            <a:spLocks noGrp="1" noRot="1" noChangeAspect="1" noChangeArrowheads="1" noTextEdit="1"/>
          </p:cNvSpPr>
          <p:nvPr>
            <p:ph type="sldImg" idx="2"/>
          </p:nvPr>
        </p:nvSpPr>
        <p:spPr bwMode="auto">
          <a:xfrm>
            <a:off x="3255963" y="509588"/>
            <a:ext cx="3355975" cy="2516187"/>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sp>
      <p:sp>
        <p:nvSpPr>
          <p:cNvPr id="2053" name="Rectangle 5"/>
          <p:cNvSpPr>
            <a:spLocks noGrp="1" noChangeArrowheads="1"/>
          </p:cNvSpPr>
          <p:nvPr>
            <p:ph type="body" sz="quarter" idx="3"/>
          </p:nvPr>
        </p:nvSpPr>
        <p:spPr bwMode="auto">
          <a:xfrm>
            <a:off x="1313805" y="3199407"/>
            <a:ext cx="7236380" cy="3030389"/>
          </a:xfrm>
          <a:prstGeom prst="rect">
            <a:avLst/>
          </a:prstGeom>
          <a:noFill/>
          <a:ln w="9525">
            <a:noFill/>
            <a:miter lim="800000"/>
            <a:headEnd/>
            <a:tailEnd/>
          </a:ln>
          <a:effectLst/>
        </p:spPr>
        <p:txBody>
          <a:bodyPr vert="horz" wrap="square" lIns="92664" tIns="46333" rIns="92664" bIns="46333" numCol="1" anchor="t" anchorCtr="0" compatLnSpc="1">
            <a:prstTxWarp prst="textNoShape">
              <a:avLst/>
            </a:prstTxWarp>
          </a:bodyPr>
          <a:lstStyle/>
          <a:p>
            <a:pPr lvl="0"/>
            <a:r>
              <a:rPr lang="ja-JP" altLang="en-US" noProof="0" smtClean="0"/>
              <a:t>マスターテキストの書式設定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2054" name="Rectangle 6"/>
          <p:cNvSpPr>
            <a:spLocks noGrp="1" noChangeArrowheads="1"/>
          </p:cNvSpPr>
          <p:nvPr>
            <p:ph type="ftr" sz="quarter" idx="4"/>
          </p:nvPr>
        </p:nvSpPr>
        <p:spPr bwMode="auto">
          <a:xfrm>
            <a:off x="-2325" y="6398813"/>
            <a:ext cx="4276255" cy="336951"/>
          </a:xfrm>
          <a:prstGeom prst="rect">
            <a:avLst/>
          </a:prstGeom>
          <a:noFill/>
          <a:ln w="9525">
            <a:noFill/>
            <a:miter lim="800000"/>
            <a:headEnd/>
            <a:tailEnd/>
          </a:ln>
          <a:effectLst/>
        </p:spPr>
        <p:txBody>
          <a:bodyPr vert="horz" wrap="square" lIns="19172" tIns="0" rIns="19172" bIns="0" numCol="1" anchor="b" anchorCtr="0" compatLnSpc="1">
            <a:prstTxWarp prst="textNoShape">
              <a:avLst/>
            </a:prstTxWarp>
          </a:bodyPr>
          <a:lstStyle>
            <a:lvl1pPr algn="l" defTabSz="920750" eaLnBrk="0" hangingPunct="0">
              <a:defRPr sz="1000" i="1">
                <a:latin typeface="Times New Roman" pitchFamily="18" charset="0"/>
                <a:ea typeface="ＭＳ Ｐゴシック" pitchFamily="50" charset="-128"/>
              </a:defRPr>
            </a:lvl1pPr>
          </a:lstStyle>
          <a:p>
            <a:pPr>
              <a:defRPr/>
            </a:pPr>
            <a:r>
              <a:rPr lang="ja-JP" altLang="en-US"/>
              <a:t>主任講師　籔本秀彦</a:t>
            </a:r>
          </a:p>
        </p:txBody>
      </p:sp>
      <p:sp>
        <p:nvSpPr>
          <p:cNvPr id="2055" name="Rectangle 7"/>
          <p:cNvSpPr>
            <a:spLocks noGrp="1" noChangeArrowheads="1"/>
          </p:cNvSpPr>
          <p:nvPr>
            <p:ph type="sldNum" sz="quarter" idx="5"/>
          </p:nvPr>
        </p:nvSpPr>
        <p:spPr bwMode="auto">
          <a:xfrm>
            <a:off x="5590060" y="6398813"/>
            <a:ext cx="4276255" cy="336951"/>
          </a:xfrm>
          <a:prstGeom prst="rect">
            <a:avLst/>
          </a:prstGeom>
          <a:noFill/>
          <a:ln w="9525">
            <a:noFill/>
            <a:miter lim="800000"/>
            <a:headEnd/>
            <a:tailEnd/>
          </a:ln>
          <a:effectLst/>
        </p:spPr>
        <p:txBody>
          <a:bodyPr vert="horz" wrap="square" lIns="19172" tIns="0" rIns="19172" bIns="0" numCol="1" anchor="b" anchorCtr="0" compatLnSpc="1">
            <a:prstTxWarp prst="textNoShape">
              <a:avLst/>
            </a:prstTxWarp>
          </a:bodyPr>
          <a:lstStyle>
            <a:lvl1pPr algn="r" defTabSz="920750" eaLnBrk="0" hangingPunct="0">
              <a:defRPr sz="1000" i="1">
                <a:latin typeface="Times New Roman" pitchFamily="18" charset="0"/>
                <a:ea typeface="ＭＳ Ｐゴシック" pitchFamily="50" charset="-128"/>
              </a:defRPr>
            </a:lvl1pPr>
          </a:lstStyle>
          <a:p>
            <a:pPr>
              <a:defRPr/>
            </a:pPr>
            <a:fld id="{0668AC1A-CB9F-4117-8A26-23CFBB642600}" type="slidenum">
              <a:rPr lang="en-US" altLang="ja-JP"/>
              <a:pPr>
                <a:defRPr/>
              </a:pPr>
              <a:t>&lt;#&gt;</a:t>
            </a:fld>
            <a:endParaRPr lang="en-US" altLang="ja-JP"/>
          </a:p>
        </p:txBody>
      </p:sp>
    </p:spTree>
    <p:extLst>
      <p:ext uri="{BB962C8B-B14F-4D97-AF65-F5344CB8AC3E}">
        <p14:creationId xmlns="" xmlns:p14="http://schemas.microsoft.com/office/powerpoint/2010/main" val="1671024181"/>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r>
              <a:rPr lang="ja-JP" altLang="en-US" smtClean="0">
                <a:solidFill>
                  <a:srgbClr val="000000"/>
                </a:solidFill>
                <a:latin typeface="Times New Roman" pitchFamily="18" charset="0"/>
              </a:rPr>
              <a:t>北海道消防学校　消防団現地教育資料</a:t>
            </a:r>
          </a:p>
        </p:txBody>
      </p:sp>
      <p:sp>
        <p:nvSpPr>
          <p:cNvPr id="34819"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r>
              <a:rPr lang="ja-JP" altLang="en-US" smtClean="0">
                <a:solidFill>
                  <a:srgbClr val="000000"/>
                </a:solidFill>
                <a:latin typeface="Times New Roman" pitchFamily="18" charset="0"/>
              </a:rPr>
              <a:t>０８．０９．１２七飯町（大沼国際コンベンションセンター）</a:t>
            </a:r>
          </a:p>
        </p:txBody>
      </p:sp>
      <p:sp>
        <p:nvSpPr>
          <p:cNvPr id="34820"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r>
              <a:rPr lang="ja-JP" altLang="en-US" smtClean="0">
                <a:solidFill>
                  <a:srgbClr val="000000"/>
                </a:solidFill>
                <a:latin typeface="Times New Roman" pitchFamily="18" charset="0"/>
              </a:rPr>
              <a:t>主任講師　籔本秀彦</a:t>
            </a:r>
          </a:p>
        </p:txBody>
      </p:sp>
      <p:sp>
        <p:nvSpPr>
          <p:cNvPr id="3482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fld id="{78FE0C1B-D1C9-4AAF-BC6A-DBF1A37F4526}" type="slidenum">
              <a:rPr lang="en-US" altLang="ja-JP" smtClean="0">
                <a:solidFill>
                  <a:srgbClr val="000000"/>
                </a:solidFill>
                <a:latin typeface="Times New Roman" pitchFamily="18" charset="0"/>
              </a:rPr>
              <a:pPr/>
              <a:t>1</a:t>
            </a:fld>
            <a:endParaRPr lang="en-US" altLang="ja-JP" smtClean="0">
              <a:solidFill>
                <a:srgbClr val="000000"/>
              </a:solidFill>
              <a:latin typeface="Times New Roman" pitchFamily="18" charset="0"/>
            </a:endParaRPr>
          </a:p>
        </p:txBody>
      </p:sp>
      <p:sp>
        <p:nvSpPr>
          <p:cNvPr id="34822" name="Rectangle 2"/>
          <p:cNvSpPr>
            <a:spLocks noGrp="1" noRot="1" noChangeAspect="1" noChangeArrowheads="1" noTextEdit="1"/>
          </p:cNvSpPr>
          <p:nvPr>
            <p:ph type="sldImg"/>
          </p:nvPr>
        </p:nvSpPr>
        <p:spPr>
          <a:xfrm>
            <a:off x="3254375" y="509588"/>
            <a:ext cx="3355975" cy="2516187"/>
          </a:xfrm>
          <a:ln cap="flat"/>
        </p:spPr>
      </p:sp>
      <p:sp>
        <p:nvSpPr>
          <p:cNvPr id="34823"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r>
              <a:rPr lang="ja-JP" altLang="en-US" dirty="0" smtClean="0">
                <a:ea typeface="ＭＳ 明朝" pitchFamily="17" charset="-128"/>
              </a:rP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10</a:t>
            </a:fld>
            <a:endParaRPr lang="en-US" altLang="ja-JP"/>
          </a:p>
        </p:txBody>
      </p:sp>
    </p:spTree>
    <p:extLst>
      <p:ext uri="{BB962C8B-B14F-4D97-AF65-F5344CB8AC3E}">
        <p14:creationId xmlns="" xmlns:p14="http://schemas.microsoft.com/office/powerpoint/2010/main" val="2459373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11</a:t>
            </a:fld>
            <a:endParaRPr lang="en-US" altLang="ja-JP"/>
          </a:p>
        </p:txBody>
      </p:sp>
    </p:spTree>
    <p:extLst>
      <p:ext uri="{BB962C8B-B14F-4D97-AF65-F5344CB8AC3E}">
        <p14:creationId xmlns="" xmlns:p14="http://schemas.microsoft.com/office/powerpoint/2010/main" val="2459373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12</a:t>
            </a:fld>
            <a:endParaRPr lang="en-US" altLang="ja-JP"/>
          </a:p>
        </p:txBody>
      </p:sp>
    </p:spTree>
    <p:extLst>
      <p:ext uri="{BB962C8B-B14F-4D97-AF65-F5344CB8AC3E}">
        <p14:creationId xmlns="" xmlns:p14="http://schemas.microsoft.com/office/powerpoint/2010/main" val="24593734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13</a:t>
            </a:fld>
            <a:endParaRPr lang="en-US" altLang="ja-JP"/>
          </a:p>
        </p:txBody>
      </p:sp>
    </p:spTree>
    <p:extLst>
      <p:ext uri="{BB962C8B-B14F-4D97-AF65-F5344CB8AC3E}">
        <p14:creationId xmlns="" xmlns:p14="http://schemas.microsoft.com/office/powerpoint/2010/main" val="2459373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16</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16</a:t>
            </a:fld>
            <a:endParaRPr lang="en-US" altLang="ja-JP" sz="1200">
              <a:latin typeface="Calibri" pitchFamily="34" charset="0"/>
            </a:endParaRPr>
          </a:p>
        </p:txBody>
      </p:sp>
      <p:sp>
        <p:nvSpPr>
          <p:cNvPr id="37892" name="Rectangle 2"/>
          <p:cNvSpPr>
            <a:spLocks noGrp="1" noRot="1" noChangeAspect="1" noTextEdit="1"/>
          </p:cNvSpPr>
          <p:nvPr>
            <p:ph type="sldImg"/>
          </p:nvPr>
        </p:nvSpPr>
        <p:spPr>
          <a:ln/>
        </p:spPr>
      </p:sp>
      <p:sp>
        <p:nvSpPr>
          <p:cNvPr id="37893" name="Rectangle 3"/>
          <p:cNvSpPr>
            <a:spLocks noGrp="1"/>
          </p:cNvSpPr>
          <p:nvPr>
            <p:ph type="body" idx="1"/>
          </p:nvPr>
        </p:nvSpPr>
        <p:spPr>
          <a:xfrm>
            <a:off x="988260" y="3199407"/>
            <a:ext cx="7889794" cy="3031472"/>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17</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17</a:t>
            </a:fld>
            <a:endParaRPr lang="en-US" altLang="ja-JP" sz="1200">
              <a:latin typeface="Calibri" pitchFamily="34" charset="0"/>
            </a:endParaRPr>
          </a:p>
        </p:txBody>
      </p:sp>
      <p:sp>
        <p:nvSpPr>
          <p:cNvPr id="37892" name="Rectangle 2"/>
          <p:cNvSpPr>
            <a:spLocks noGrp="1" noRot="1" noChangeAspect="1" noTextEdit="1"/>
          </p:cNvSpPr>
          <p:nvPr>
            <p:ph type="sldImg"/>
          </p:nvPr>
        </p:nvSpPr>
        <p:spPr>
          <a:ln/>
        </p:spPr>
      </p:sp>
      <p:sp>
        <p:nvSpPr>
          <p:cNvPr id="37893" name="Rectangle 3"/>
          <p:cNvSpPr>
            <a:spLocks noGrp="1"/>
          </p:cNvSpPr>
          <p:nvPr>
            <p:ph type="body" idx="1"/>
          </p:nvPr>
        </p:nvSpPr>
        <p:spPr>
          <a:xfrm>
            <a:off x="988260" y="3199407"/>
            <a:ext cx="7889794" cy="3031472"/>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18</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18</a:t>
            </a:fld>
            <a:endParaRPr lang="en-US" altLang="ja-JP" sz="1200">
              <a:latin typeface="Calibri" pitchFamily="34" charset="0"/>
            </a:endParaRPr>
          </a:p>
        </p:txBody>
      </p:sp>
      <p:sp>
        <p:nvSpPr>
          <p:cNvPr id="37892" name="Rectangle 2"/>
          <p:cNvSpPr>
            <a:spLocks noGrp="1" noRot="1" noChangeAspect="1" noTextEdit="1"/>
          </p:cNvSpPr>
          <p:nvPr>
            <p:ph type="sldImg"/>
          </p:nvPr>
        </p:nvSpPr>
        <p:spPr>
          <a:ln/>
        </p:spPr>
      </p:sp>
      <p:sp>
        <p:nvSpPr>
          <p:cNvPr id="37893" name="Rectangle 3"/>
          <p:cNvSpPr>
            <a:spLocks noGrp="1"/>
          </p:cNvSpPr>
          <p:nvPr>
            <p:ph type="body" idx="1"/>
          </p:nvPr>
        </p:nvSpPr>
        <p:spPr>
          <a:xfrm>
            <a:off x="988260" y="3199407"/>
            <a:ext cx="7889794" cy="3031472"/>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19</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19</a:t>
            </a:fld>
            <a:endParaRPr lang="en-US" altLang="ja-JP" sz="1200">
              <a:latin typeface="Calibri" pitchFamily="34" charset="0"/>
            </a:endParaRPr>
          </a:p>
        </p:txBody>
      </p:sp>
      <p:sp>
        <p:nvSpPr>
          <p:cNvPr id="37892" name="Rectangle 2"/>
          <p:cNvSpPr>
            <a:spLocks noGrp="1" noRot="1" noChangeAspect="1" noTextEdit="1"/>
          </p:cNvSpPr>
          <p:nvPr>
            <p:ph type="sldImg"/>
          </p:nvPr>
        </p:nvSpPr>
        <p:spPr>
          <a:ln/>
        </p:spPr>
      </p:sp>
      <p:sp>
        <p:nvSpPr>
          <p:cNvPr id="37893" name="Rectangle 3"/>
          <p:cNvSpPr>
            <a:spLocks noGrp="1"/>
          </p:cNvSpPr>
          <p:nvPr>
            <p:ph type="body" idx="1"/>
          </p:nvPr>
        </p:nvSpPr>
        <p:spPr>
          <a:xfrm>
            <a:off x="988260" y="3199407"/>
            <a:ext cx="7889794" cy="3031472"/>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20</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20</a:t>
            </a:fld>
            <a:endParaRPr lang="en-US" altLang="ja-JP" sz="1200">
              <a:latin typeface="Calibri" pitchFamily="34" charset="0"/>
            </a:endParaRPr>
          </a:p>
        </p:txBody>
      </p:sp>
      <p:sp>
        <p:nvSpPr>
          <p:cNvPr id="37892" name="Rectangle 2"/>
          <p:cNvSpPr>
            <a:spLocks noGrp="1" noRot="1" noChangeAspect="1" noTextEdit="1"/>
          </p:cNvSpPr>
          <p:nvPr>
            <p:ph type="sldImg"/>
          </p:nvPr>
        </p:nvSpPr>
        <p:spPr>
          <a:ln/>
        </p:spPr>
      </p:sp>
      <p:sp>
        <p:nvSpPr>
          <p:cNvPr id="37893" name="Rectangle 3"/>
          <p:cNvSpPr>
            <a:spLocks noGrp="1"/>
          </p:cNvSpPr>
          <p:nvPr>
            <p:ph type="body" idx="1"/>
          </p:nvPr>
        </p:nvSpPr>
        <p:spPr>
          <a:xfrm>
            <a:off x="988260" y="3199407"/>
            <a:ext cx="7889794" cy="3031472"/>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21</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21</a:t>
            </a:fld>
            <a:endParaRPr lang="en-US" altLang="ja-JP" sz="1200">
              <a:latin typeface="Calibri" pitchFamily="34" charset="0"/>
            </a:endParaRPr>
          </a:p>
        </p:txBody>
      </p:sp>
      <p:sp>
        <p:nvSpPr>
          <p:cNvPr id="37892" name="Rectangle 2"/>
          <p:cNvSpPr>
            <a:spLocks noGrp="1" noRot="1" noChangeAspect="1" noTextEdit="1"/>
          </p:cNvSpPr>
          <p:nvPr>
            <p:ph type="sldImg"/>
          </p:nvPr>
        </p:nvSpPr>
        <p:spPr>
          <a:ln/>
        </p:spPr>
      </p:sp>
      <p:sp>
        <p:nvSpPr>
          <p:cNvPr id="37893" name="Rectangle 3"/>
          <p:cNvSpPr>
            <a:spLocks noGrp="1"/>
          </p:cNvSpPr>
          <p:nvPr>
            <p:ph type="body" idx="1"/>
          </p:nvPr>
        </p:nvSpPr>
        <p:spPr>
          <a:xfrm>
            <a:off x="988260" y="3199407"/>
            <a:ext cx="7889794" cy="3031472"/>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スライド イメージ プレースホルダー 1"/>
          <p:cNvSpPr>
            <a:spLocks noGrp="1" noRot="1" noChangeAspect="1" noTextEdit="1"/>
          </p:cNvSpPr>
          <p:nvPr>
            <p:ph type="sldImg"/>
          </p:nvPr>
        </p:nvSpPr>
        <p:spPr>
          <a:ln/>
        </p:spPr>
      </p:sp>
      <p:sp>
        <p:nvSpPr>
          <p:cNvPr id="35843" name="ノート プレースホルダー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ja-JP" smtClean="0">
                <a:ea typeface="ＭＳ Ｐ明朝" charset="-128"/>
              </a:rPr>
              <a:t>	 </a:t>
            </a:r>
            <a:endParaRPr lang="ja-JP" altLang="en-US" smtClean="0">
              <a:ea typeface="ＭＳ Ｐ明朝" charset="-128"/>
            </a:endParaRPr>
          </a:p>
        </p:txBody>
      </p:sp>
      <p:sp>
        <p:nvSpPr>
          <p:cNvPr id="35844" name="ヘッダー プレースホルダー 3"/>
          <p:cNvSpPr>
            <a:spLocks noGrp="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r>
              <a:rPr lang="ja-JP" altLang="en-US" smtClean="0">
                <a:latin typeface="Times New Roman" pitchFamily="18" charset="0"/>
              </a:rPr>
              <a:t>北海道消防学校　消防団現地教育資料</a:t>
            </a:r>
          </a:p>
        </p:txBody>
      </p:sp>
      <p:sp>
        <p:nvSpPr>
          <p:cNvPr id="35845" name="日付プレースホルダー 4"/>
          <p:cNvSpPr>
            <a:spLocks noGrp="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r>
              <a:rPr lang="ja-JP" altLang="en-US" smtClean="0">
                <a:latin typeface="Times New Roman" pitchFamily="18" charset="0"/>
              </a:rPr>
              <a:t>０８．０９．１２七飯町（大沼国際コンベンションセンター）</a:t>
            </a:r>
          </a:p>
        </p:txBody>
      </p:sp>
      <p:sp>
        <p:nvSpPr>
          <p:cNvPr id="35846" name="フッター プレースホルダー 5"/>
          <p:cNvSpPr>
            <a:spLocks noGrp="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r>
              <a:rPr lang="ja-JP" altLang="en-US" smtClean="0">
                <a:latin typeface="Times New Roman" pitchFamily="18" charset="0"/>
              </a:rPr>
              <a:t>主任講師　籔本秀彦</a:t>
            </a:r>
          </a:p>
        </p:txBody>
      </p:sp>
      <p:sp>
        <p:nvSpPr>
          <p:cNvPr id="35847" name="スライド番号プレースホルダー 6"/>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fld id="{E8BB92CF-85D7-4D9D-9C72-9FF93A4706ED}" type="slidenum">
              <a:rPr lang="en-US" altLang="ja-JP" smtClean="0">
                <a:latin typeface="Times New Roman" pitchFamily="18" charset="0"/>
              </a:rPr>
              <a:pPr/>
              <a:t>2</a:t>
            </a:fld>
            <a:endParaRPr lang="en-US" altLang="ja-JP" smtClean="0">
              <a:latin typeface="Times New Roman"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22</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22</a:t>
            </a:fld>
            <a:endParaRPr lang="en-US" altLang="ja-JP" sz="1200">
              <a:latin typeface="Calibri" pitchFamily="34" charset="0"/>
            </a:endParaRPr>
          </a:p>
        </p:txBody>
      </p:sp>
      <p:sp>
        <p:nvSpPr>
          <p:cNvPr id="37892" name="Rectangle 2"/>
          <p:cNvSpPr>
            <a:spLocks noGrp="1" noRot="1" noChangeAspect="1" noTextEdit="1"/>
          </p:cNvSpPr>
          <p:nvPr>
            <p:ph type="sldImg"/>
          </p:nvPr>
        </p:nvSpPr>
        <p:spPr>
          <a:ln/>
        </p:spPr>
      </p:sp>
      <p:sp>
        <p:nvSpPr>
          <p:cNvPr id="37893" name="Rectangle 3"/>
          <p:cNvSpPr>
            <a:spLocks noGrp="1"/>
          </p:cNvSpPr>
          <p:nvPr>
            <p:ph type="body" idx="1"/>
          </p:nvPr>
        </p:nvSpPr>
        <p:spPr>
          <a:xfrm>
            <a:off x="988260" y="3199407"/>
            <a:ext cx="7889794" cy="3031472"/>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26</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26</a:t>
            </a:fld>
            <a:endParaRPr lang="en-US" altLang="ja-JP" sz="1200">
              <a:latin typeface="Calibri" pitchFamily="34" charset="0"/>
            </a:endParaRPr>
          </a:p>
        </p:txBody>
      </p:sp>
      <p:sp>
        <p:nvSpPr>
          <p:cNvPr id="37892" name="Rectangle 2"/>
          <p:cNvSpPr>
            <a:spLocks noGrp="1" noRot="1" noChangeAspect="1" noTextEdit="1"/>
          </p:cNvSpPr>
          <p:nvPr>
            <p:ph type="sldImg"/>
          </p:nvPr>
        </p:nvSpPr>
        <p:spPr>
          <a:ln/>
        </p:spPr>
      </p:sp>
      <p:sp>
        <p:nvSpPr>
          <p:cNvPr id="37893" name="Rectangle 3"/>
          <p:cNvSpPr>
            <a:spLocks noGrp="1"/>
          </p:cNvSpPr>
          <p:nvPr>
            <p:ph type="body" idx="1"/>
          </p:nvPr>
        </p:nvSpPr>
        <p:spPr>
          <a:xfrm>
            <a:off x="988260" y="3199407"/>
            <a:ext cx="7889794" cy="3031472"/>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27</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27</a:t>
            </a:fld>
            <a:endParaRPr lang="en-US" altLang="ja-JP" sz="1200">
              <a:latin typeface="Calibri" pitchFamily="34" charset="0"/>
            </a:endParaRPr>
          </a:p>
        </p:txBody>
      </p:sp>
      <p:sp>
        <p:nvSpPr>
          <p:cNvPr id="37892" name="Rectangle 2"/>
          <p:cNvSpPr>
            <a:spLocks noGrp="1" noRot="1" noChangeAspect="1" noTextEdit="1"/>
          </p:cNvSpPr>
          <p:nvPr>
            <p:ph type="sldImg"/>
          </p:nvPr>
        </p:nvSpPr>
        <p:spPr>
          <a:ln/>
        </p:spPr>
      </p:sp>
      <p:sp>
        <p:nvSpPr>
          <p:cNvPr id="37893" name="Rectangle 3"/>
          <p:cNvSpPr>
            <a:spLocks noGrp="1"/>
          </p:cNvSpPr>
          <p:nvPr>
            <p:ph type="body" idx="1"/>
          </p:nvPr>
        </p:nvSpPr>
        <p:spPr>
          <a:xfrm>
            <a:off x="988260" y="3199407"/>
            <a:ext cx="7889794" cy="3031472"/>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28</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28</a:t>
            </a:fld>
            <a:endParaRPr lang="en-US" altLang="ja-JP" sz="1200">
              <a:latin typeface="Calibri" pitchFamily="34" charset="0"/>
            </a:endParaRPr>
          </a:p>
        </p:txBody>
      </p:sp>
      <p:sp>
        <p:nvSpPr>
          <p:cNvPr id="37892" name="Rectangle 2"/>
          <p:cNvSpPr>
            <a:spLocks noGrp="1" noRot="1" noChangeAspect="1" noTextEdit="1"/>
          </p:cNvSpPr>
          <p:nvPr>
            <p:ph type="sldImg"/>
          </p:nvPr>
        </p:nvSpPr>
        <p:spPr>
          <a:ln/>
        </p:spPr>
      </p:sp>
      <p:sp>
        <p:nvSpPr>
          <p:cNvPr id="37893" name="Rectangle 3"/>
          <p:cNvSpPr>
            <a:spLocks noGrp="1"/>
          </p:cNvSpPr>
          <p:nvPr>
            <p:ph type="body" idx="1"/>
          </p:nvPr>
        </p:nvSpPr>
        <p:spPr>
          <a:xfrm>
            <a:off x="988260" y="3199407"/>
            <a:ext cx="7889794" cy="3031472"/>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3</a:t>
            </a:fld>
            <a:endParaRPr lang="en-US" altLang="ja-JP"/>
          </a:p>
        </p:txBody>
      </p:sp>
    </p:spTree>
    <p:extLst>
      <p:ext uri="{BB962C8B-B14F-4D97-AF65-F5344CB8AC3E}">
        <p14:creationId xmlns="" xmlns:p14="http://schemas.microsoft.com/office/powerpoint/2010/main" val="2459373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4</a:t>
            </a:fld>
            <a:endParaRPr lang="en-US" altLang="ja-JP"/>
          </a:p>
        </p:txBody>
      </p:sp>
    </p:spTree>
    <p:extLst>
      <p:ext uri="{BB962C8B-B14F-4D97-AF65-F5344CB8AC3E}">
        <p14:creationId xmlns="" xmlns:p14="http://schemas.microsoft.com/office/powerpoint/2010/main" val="2459373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5</a:t>
            </a:fld>
            <a:endParaRPr lang="en-US" altLang="ja-JP"/>
          </a:p>
        </p:txBody>
      </p:sp>
    </p:spTree>
    <p:extLst>
      <p:ext uri="{BB962C8B-B14F-4D97-AF65-F5344CB8AC3E}">
        <p14:creationId xmlns="" xmlns:p14="http://schemas.microsoft.com/office/powerpoint/2010/main" val="2459373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6</a:t>
            </a:fld>
            <a:endParaRPr lang="en-US" altLang="ja-JP"/>
          </a:p>
        </p:txBody>
      </p:sp>
    </p:spTree>
    <p:extLst>
      <p:ext uri="{BB962C8B-B14F-4D97-AF65-F5344CB8AC3E}">
        <p14:creationId xmlns="" xmlns:p14="http://schemas.microsoft.com/office/powerpoint/2010/main" val="2459373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7</a:t>
            </a:fld>
            <a:endParaRPr lang="en-US" altLang="ja-JP"/>
          </a:p>
        </p:txBody>
      </p:sp>
    </p:spTree>
    <p:extLst>
      <p:ext uri="{BB962C8B-B14F-4D97-AF65-F5344CB8AC3E}">
        <p14:creationId xmlns="" xmlns:p14="http://schemas.microsoft.com/office/powerpoint/2010/main" val="2459373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8</a:t>
            </a:fld>
            <a:endParaRPr lang="en-US" altLang="ja-JP"/>
          </a:p>
        </p:txBody>
      </p:sp>
    </p:spTree>
    <p:extLst>
      <p:ext uri="{BB962C8B-B14F-4D97-AF65-F5344CB8AC3E}">
        <p14:creationId xmlns="" xmlns:p14="http://schemas.microsoft.com/office/powerpoint/2010/main" val="24593734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9</a:t>
            </a:fld>
            <a:endParaRPr lang="en-US" altLang="ja-JP"/>
          </a:p>
        </p:txBody>
      </p:sp>
    </p:spTree>
    <p:extLst>
      <p:ext uri="{BB962C8B-B14F-4D97-AF65-F5344CB8AC3E}">
        <p14:creationId xmlns="" xmlns:p14="http://schemas.microsoft.com/office/powerpoint/2010/main" val="2459373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pPr>
              <a:defRPr/>
            </a:pPr>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pPr>
              <a:defRPr/>
            </a:pPr>
            <a:fld id="{2449CF7A-E686-445B-8941-C9957880CCC3}" type="slidenum">
              <a:rPr lang="en-US" altLang="ja-JP" smtClean="0"/>
              <a:pPr>
                <a:defRPr/>
              </a:pPr>
              <a:t>&lt;#&gt;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p>
            <a:pPr>
              <a:defRPr/>
            </a:pPr>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089C4EF3-DBDF-4180-AA53-12AAC8C68588}" type="slidenum">
              <a:rPr lang="en-US" altLang="ja-JP" smtClean="0"/>
              <a:pPr>
                <a:defRPr/>
              </a:pPr>
              <a:t>&lt;#&gt;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p>
            <a:pPr>
              <a:defRPr/>
            </a:pPr>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089C4EF3-DBDF-4180-AA53-12AAC8C68588}" type="slidenum">
              <a:rPr lang="en-US" altLang="ja-JP" smtClean="0"/>
              <a:pPr>
                <a:defRPr/>
              </a:pPr>
              <a:t>&lt;#&gt;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pPr>
              <a:defRPr/>
            </a:pPr>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142837EE-9586-4C26-99B7-511685E51850}" type="slidenum">
              <a:rPr lang="en-US" altLang="ja-JP" smtClean="0"/>
              <a:pPr>
                <a:defRPr/>
              </a:pPr>
              <a:t>&lt;#&gt;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7" name="Date Placeholder 6"/>
          <p:cNvSpPr>
            <a:spLocks noGrp="1"/>
          </p:cNvSpPr>
          <p:nvPr>
            <p:ph type="dt" sz="half" idx="10"/>
          </p:nvPr>
        </p:nvSpPr>
        <p:spPr/>
        <p:txBody>
          <a:bodyPr/>
          <a:lstStyle/>
          <a:p>
            <a:pPr>
              <a:defRPr/>
            </a:pPr>
            <a:endParaRPr lang="en-US" altLang="ja-JP"/>
          </a:p>
        </p:txBody>
      </p:sp>
      <p:sp>
        <p:nvSpPr>
          <p:cNvPr id="8" name="Slide Number Placeholder 7"/>
          <p:cNvSpPr>
            <a:spLocks noGrp="1"/>
          </p:cNvSpPr>
          <p:nvPr>
            <p:ph type="sldNum" sz="quarter" idx="11"/>
          </p:nvPr>
        </p:nvSpPr>
        <p:spPr/>
        <p:txBody>
          <a:bodyPr/>
          <a:lstStyle/>
          <a:p>
            <a:pPr>
              <a:defRPr/>
            </a:pPr>
            <a:fld id="{39EE6ACE-621D-4809-AF11-82E979B8437F}" type="slidenum">
              <a:rPr lang="en-US" altLang="ja-JP" smtClean="0"/>
              <a:pPr>
                <a:defRPr/>
              </a:pPr>
              <a:t>&lt;#&gt;</a:t>
            </a:fld>
            <a:endParaRPr lang="en-US" altLang="ja-JP"/>
          </a:p>
        </p:txBody>
      </p:sp>
      <p:sp>
        <p:nvSpPr>
          <p:cNvPr id="9" name="Footer Placeholder 8"/>
          <p:cNvSpPr>
            <a:spLocks noGrp="1"/>
          </p:cNvSpPr>
          <p:nvPr>
            <p:ph type="ftr" sz="quarter" idx="12"/>
          </p:nvPr>
        </p:nvSpPr>
        <p:spPr/>
        <p:txBody>
          <a:bodyPr/>
          <a:lstStyle/>
          <a:p>
            <a:pPr>
              <a:defRPr/>
            </a:pPr>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pPr>
              <a:defRPr/>
            </a:pPr>
            <a:endParaRPr lang="en-US" altLang="ja-JP"/>
          </a:p>
        </p:txBody>
      </p:sp>
      <p:sp>
        <p:nvSpPr>
          <p:cNvPr id="6" name="Footer Placeholder 5"/>
          <p:cNvSpPr>
            <a:spLocks noGrp="1"/>
          </p:cNvSpPr>
          <p:nvPr>
            <p:ph type="ftr" sz="quarter" idx="11"/>
          </p:nvPr>
        </p:nvSpPr>
        <p:spPr/>
        <p:txBody>
          <a:bodyPr/>
          <a:lstStyle/>
          <a:p>
            <a:pPr>
              <a:defRPr/>
            </a:pPr>
            <a:endParaRPr lang="en-US" altLang="ja-JP"/>
          </a:p>
        </p:txBody>
      </p:sp>
      <p:sp>
        <p:nvSpPr>
          <p:cNvPr id="7" name="Slide Number Placeholder 6"/>
          <p:cNvSpPr>
            <a:spLocks noGrp="1"/>
          </p:cNvSpPr>
          <p:nvPr>
            <p:ph type="sldNum" sz="quarter" idx="12"/>
          </p:nvPr>
        </p:nvSpPr>
        <p:spPr/>
        <p:txBody>
          <a:bodyPr/>
          <a:lstStyle/>
          <a:p>
            <a:pPr>
              <a:defRPr/>
            </a:pPr>
            <a:fld id="{A7261E81-1997-47E9-B7EE-AB93574C55A5}" type="slidenum">
              <a:rPr lang="en-US" altLang="ja-JP" smtClean="0"/>
              <a:pPr>
                <a:defRPr/>
              </a:pPr>
              <a:t>&lt;#&gt;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ja-JP" altLang="en-US" smtClean="0"/>
              <a:t>マスター テキストの書式設定</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pPr>
              <a:defRPr/>
            </a:pPr>
            <a:endParaRPr lang="en-US" altLang="ja-JP"/>
          </a:p>
        </p:txBody>
      </p:sp>
      <p:sp>
        <p:nvSpPr>
          <p:cNvPr id="8" name="Footer Placeholder 7"/>
          <p:cNvSpPr>
            <a:spLocks noGrp="1"/>
          </p:cNvSpPr>
          <p:nvPr>
            <p:ph type="ftr" sz="quarter" idx="11"/>
          </p:nvPr>
        </p:nvSpPr>
        <p:spPr/>
        <p:txBody>
          <a:bodyPr/>
          <a:lstStyle/>
          <a:p>
            <a:pPr>
              <a:defRPr/>
            </a:pPr>
            <a:endParaRPr lang="en-US" altLang="ja-JP"/>
          </a:p>
        </p:txBody>
      </p:sp>
      <p:sp>
        <p:nvSpPr>
          <p:cNvPr id="9" name="Slide Number Placeholder 8"/>
          <p:cNvSpPr>
            <a:spLocks noGrp="1"/>
          </p:cNvSpPr>
          <p:nvPr>
            <p:ph type="sldNum" sz="quarter" idx="12"/>
          </p:nvPr>
        </p:nvSpPr>
        <p:spPr/>
        <p:txBody>
          <a:bodyPr/>
          <a:lstStyle/>
          <a:p>
            <a:pPr>
              <a:defRPr/>
            </a:pPr>
            <a:fld id="{15E3A2C5-36A8-49E3-87D3-0BBD818241B0}" type="slidenum">
              <a:rPr lang="en-US" altLang="ja-JP" smtClean="0"/>
              <a:pPr>
                <a:defRPr/>
              </a:pPr>
              <a:t>&lt;#&gt;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Date Placeholder 2"/>
          <p:cNvSpPr>
            <a:spLocks noGrp="1"/>
          </p:cNvSpPr>
          <p:nvPr>
            <p:ph type="dt" sz="half" idx="10"/>
          </p:nvPr>
        </p:nvSpPr>
        <p:spPr/>
        <p:txBody>
          <a:bodyPr/>
          <a:lstStyle/>
          <a:p>
            <a:pPr>
              <a:defRPr/>
            </a:pPr>
            <a:endParaRPr lang="en-US" altLang="ja-JP"/>
          </a:p>
        </p:txBody>
      </p:sp>
      <p:sp>
        <p:nvSpPr>
          <p:cNvPr id="4" name="Footer Placeholder 3"/>
          <p:cNvSpPr>
            <a:spLocks noGrp="1"/>
          </p:cNvSpPr>
          <p:nvPr>
            <p:ph type="ftr" sz="quarter" idx="11"/>
          </p:nvPr>
        </p:nvSpPr>
        <p:spPr/>
        <p:txBody>
          <a:bodyPr/>
          <a:lstStyle/>
          <a:p>
            <a:pPr>
              <a:defRPr/>
            </a:pPr>
            <a:endParaRPr lang="en-US" altLang="ja-JP"/>
          </a:p>
        </p:txBody>
      </p:sp>
      <p:sp>
        <p:nvSpPr>
          <p:cNvPr id="5" name="Slide Number Placeholder 4"/>
          <p:cNvSpPr>
            <a:spLocks noGrp="1"/>
          </p:cNvSpPr>
          <p:nvPr>
            <p:ph type="sldNum" sz="quarter" idx="12"/>
          </p:nvPr>
        </p:nvSpPr>
        <p:spPr/>
        <p:txBody>
          <a:bodyPr/>
          <a:lstStyle/>
          <a:p>
            <a:pPr>
              <a:defRPr/>
            </a:pPr>
            <a:fld id="{7E03BDF9-FAE5-45D4-BAB1-228ED0A90552}" type="slidenum">
              <a:rPr lang="en-US" altLang="ja-JP" smtClean="0"/>
              <a:pPr>
                <a:defRPr/>
              </a:pPr>
              <a:t>&lt;#&gt;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ja-JP"/>
          </a:p>
        </p:txBody>
      </p:sp>
      <p:sp>
        <p:nvSpPr>
          <p:cNvPr id="3" name="Footer Placeholder 2"/>
          <p:cNvSpPr>
            <a:spLocks noGrp="1"/>
          </p:cNvSpPr>
          <p:nvPr>
            <p:ph type="ftr" sz="quarter" idx="11"/>
          </p:nvPr>
        </p:nvSpPr>
        <p:spPr/>
        <p:txBody>
          <a:bodyPr/>
          <a:lstStyle/>
          <a:p>
            <a:pPr>
              <a:defRPr/>
            </a:pPr>
            <a:endParaRPr lang="en-US" altLang="ja-JP"/>
          </a:p>
        </p:txBody>
      </p:sp>
      <p:sp>
        <p:nvSpPr>
          <p:cNvPr id="4" name="Slide Number Placeholder 3"/>
          <p:cNvSpPr>
            <a:spLocks noGrp="1"/>
          </p:cNvSpPr>
          <p:nvPr>
            <p:ph type="sldNum" sz="quarter" idx="12"/>
          </p:nvPr>
        </p:nvSpPr>
        <p:spPr/>
        <p:txBody>
          <a:bodyPr/>
          <a:lstStyle/>
          <a:p>
            <a:pPr>
              <a:defRPr/>
            </a:pPr>
            <a:fld id="{E8982678-E1EC-42EB-8EB6-0153DF87017F}" type="slidenum">
              <a:rPr lang="en-US" altLang="ja-JP" smtClean="0"/>
              <a:pPr>
                <a:defRPr/>
              </a:pPr>
              <a:t>&lt;#&gt;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pPr>
              <a:defRPr/>
            </a:pPr>
            <a:endParaRPr lang="en-US" altLang="ja-JP"/>
          </a:p>
        </p:txBody>
      </p:sp>
      <p:sp>
        <p:nvSpPr>
          <p:cNvPr id="6" name="Footer Placeholder 5"/>
          <p:cNvSpPr>
            <a:spLocks noGrp="1"/>
          </p:cNvSpPr>
          <p:nvPr>
            <p:ph type="ftr" sz="quarter" idx="11"/>
          </p:nvPr>
        </p:nvSpPr>
        <p:spPr/>
        <p:txBody>
          <a:bodyPr/>
          <a:lstStyle/>
          <a:p>
            <a:pPr>
              <a:defRPr/>
            </a:pPr>
            <a:endParaRPr lang="en-US" altLang="ja-JP"/>
          </a:p>
        </p:txBody>
      </p:sp>
      <p:sp>
        <p:nvSpPr>
          <p:cNvPr id="7" name="Slide Number Placeholder 6"/>
          <p:cNvSpPr>
            <a:spLocks noGrp="1"/>
          </p:cNvSpPr>
          <p:nvPr>
            <p:ph type="sldNum" sz="quarter" idx="12"/>
          </p:nvPr>
        </p:nvSpPr>
        <p:spPr/>
        <p:txBody>
          <a:bodyPr/>
          <a:lstStyle/>
          <a:p>
            <a:pPr>
              <a:defRPr/>
            </a:pPr>
            <a:fld id="{089C4EF3-DBDF-4180-AA53-12AAC8C68588}" type="slidenum">
              <a:rPr lang="en-US" altLang="ja-JP" smtClean="0"/>
              <a:pPr>
                <a:defRPr/>
              </a:pPr>
              <a:t>&lt;#&gt;</a:t>
            </a:fld>
            <a:endParaRPr lang="en-US" altLang="ja-JP"/>
          </a:p>
        </p:txBody>
      </p:sp>
      <p:sp>
        <p:nvSpPr>
          <p:cNvPr id="8" name="Title 7"/>
          <p:cNvSpPr>
            <a:spLocks noGrp="1"/>
          </p:cNvSpPr>
          <p:nvPr>
            <p:ph type="title"/>
          </p:nvPr>
        </p:nvSpPr>
        <p:spPr/>
        <p:txBody>
          <a:bodyPr/>
          <a:lstStyle/>
          <a:p>
            <a:r>
              <a:rPr lang="ja-JP" altLang="en-US" smtClean="0"/>
              <a:t>マスター タイトルの書式設定</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アイコンをクリックして図を追加</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pPr>
              <a:defRPr/>
            </a:pPr>
            <a:endParaRPr lang="en-US" altLang="ja-JP"/>
          </a:p>
        </p:txBody>
      </p:sp>
      <p:sp>
        <p:nvSpPr>
          <p:cNvPr id="6" name="Footer Placeholder 5"/>
          <p:cNvSpPr>
            <a:spLocks noGrp="1"/>
          </p:cNvSpPr>
          <p:nvPr>
            <p:ph type="ftr" sz="quarter" idx="11"/>
          </p:nvPr>
        </p:nvSpPr>
        <p:spPr/>
        <p:txBody>
          <a:bodyPr/>
          <a:lstStyle/>
          <a:p>
            <a:pPr>
              <a:defRPr/>
            </a:pPr>
            <a:endParaRPr lang="en-US" altLang="ja-JP"/>
          </a:p>
        </p:txBody>
      </p:sp>
      <p:sp>
        <p:nvSpPr>
          <p:cNvPr id="7" name="Slide Number Placeholder 6"/>
          <p:cNvSpPr>
            <a:spLocks noGrp="1"/>
          </p:cNvSpPr>
          <p:nvPr>
            <p:ph type="sldNum" sz="quarter" idx="12"/>
          </p:nvPr>
        </p:nvSpPr>
        <p:spPr/>
        <p:txBody>
          <a:bodyPr/>
          <a:lstStyle>
            <a:lvl1pPr>
              <a:defRPr>
                <a:solidFill>
                  <a:schemeClr val="tx1"/>
                </a:solidFill>
              </a:defRPr>
            </a:lvl1pPr>
          </a:lstStyle>
          <a:p>
            <a:pPr>
              <a:defRPr/>
            </a:pPr>
            <a:fld id="{2919747D-FD05-4A73-9B2C-FCD236208567}" type="slidenum">
              <a:rPr lang="en-US" altLang="ja-JP" smtClean="0"/>
              <a:pPr>
                <a:defRPr/>
              </a:pPr>
              <a:t>&lt;#&gt;</a:t>
            </a:fld>
            <a:endParaRPr lang="en-US" altLang="ja-JP"/>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ja-JP" altLang="en-US" smtClean="0"/>
              <a:t>マスター タイトルの書式設定</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pPr algn="l">
              <a:defRPr/>
            </a:pPr>
            <a:endParaRPr lang="en-US" altLang="ja-JP">
              <a:solidFill>
                <a:srgbClr val="000000"/>
              </a:solidFill>
              <a:latin typeface="Arial" charset="0"/>
            </a:endParaRPr>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pPr>
              <a:defRPr/>
            </a:pPr>
            <a:endParaRPr lang="en-US" altLang="ja-JP">
              <a:solidFill>
                <a:srgbClr val="000000"/>
              </a:solidFill>
              <a:latin typeface="Arial" charset="0"/>
            </a:endParaRPr>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pPr>
              <a:defRPr/>
            </a:pPr>
            <a:fld id="{1B03B9EA-E183-4C85-B3B6-66AA442B022D}" type="slidenum">
              <a:rPr lang="en-US" altLang="ja-JP" smtClean="0">
                <a:solidFill>
                  <a:srgbClr val="000000"/>
                </a:solidFill>
                <a:latin typeface="Arial" charset="0"/>
              </a:rPr>
              <a:pPr>
                <a:defRPr/>
              </a:pPr>
              <a:t>&lt;#&gt;</a:t>
            </a:fld>
            <a:endParaRPr lang="en-US" altLang="ja-JP">
              <a:solidFill>
                <a:srgbClr val="000000"/>
              </a:solidFill>
              <a:latin typeface="Arial" charset="0"/>
            </a:endParaRPr>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4738" r:id="rId1"/>
    <p:sldLayoutId id="2147484739" r:id="rId2"/>
    <p:sldLayoutId id="2147484740" r:id="rId3"/>
    <p:sldLayoutId id="2147484741" r:id="rId4"/>
    <p:sldLayoutId id="2147484742" r:id="rId5"/>
    <p:sldLayoutId id="2147484743" r:id="rId6"/>
    <p:sldLayoutId id="2147484744" r:id="rId7"/>
    <p:sldLayoutId id="2147484745" r:id="rId8"/>
    <p:sldLayoutId id="2147484746" r:id="rId9"/>
    <p:sldLayoutId id="2147484747" r:id="rId10"/>
    <p:sldLayoutId id="2147484748" r:id="rId11"/>
  </p:sldLayoutIdLst>
  <p:txStyles>
    <p:title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kumimoji="1"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kumimoji="1"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1"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avemlak.jp/"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www.flickr.com/photos/univtsukuba_lib/5615895974/in/photostream"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avemlak.jp/" TargetMode="External"/><Relationship Id="rId5" Type="http://schemas.openxmlformats.org/officeDocument/2006/relationships/image" Target="../media/image2.pn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audio" Target="../media/media1.wav"/><Relationship Id="rId6" Type="http://schemas.microsoft.com/office/2007/relationships/media" Target="../media/media1.wav"/><Relationship Id="rId5" Type="http://schemas.microsoft.com/office/2007/relationships/hdphoto" Target="../media/hdphoto1.wdp"/><Relationship Id="rId10" Type="http://schemas.openxmlformats.org/officeDocument/2006/relationships/image" Target="../media/image11.png"/><Relationship Id="rId9" Type="http://schemas.openxmlformats.org/officeDocument/2006/relationships/hyperlink" Target="http://savemlak.jp/"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hyperlink" Target="http://savemlak.jp/"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hyperlink" Target="http://savemlak.jp/"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avemlak.jp/"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http://savemlak.jp/"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http://savemlak.jp/"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avemlak.jp/"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avemlak.jp/" TargetMode="External"/><Relationship Id="rId5" Type="http://schemas.openxmlformats.org/officeDocument/2006/relationships/image" Target="../media/image2.png"/><Relationship Id="rId4" Type="http://schemas.openxmlformats.org/officeDocument/2006/relationships/hyperlink" Target="http://www.youtube.com/watch?v=Nx7_7X-zBiI"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avemlak.jp/" TargetMode="External"/><Relationship Id="rId5" Type="http://schemas.openxmlformats.org/officeDocument/2006/relationships/image" Target="../media/image2.png"/><Relationship Id="rId4" Type="http://schemas.openxmlformats.org/officeDocument/2006/relationships/hyperlink" Target="http://www.flickr.com/photos/univtsukuba_lib/5615895974/in/photostrea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289607" y="2350635"/>
            <a:ext cx="8651193" cy="3208338"/>
          </a:xfrm>
        </p:spPr>
        <p:txBody>
          <a:bodyPr lIns="92075" tIns="46038" rIns="92075" bIns="46038">
            <a:normAutofit fontScale="90000"/>
          </a:bodyPr>
          <a:lstStyle/>
          <a:p>
            <a:pPr algn="ctr" eaLnBrk="1" hangingPunct="1">
              <a:defRPr/>
            </a:pPr>
            <a:r>
              <a:rPr lang="ja-JP" altLang="en-US" sz="5300" b="0" dirty="0" smtClean="0">
                <a:solidFill>
                  <a:schemeClr val="tx1"/>
                </a:solidFill>
              </a:rPr>
              <a:t>大震災発生時を想定した</a:t>
            </a:r>
            <a:r>
              <a:rPr lang="en-US" altLang="ja-JP" sz="5300" b="0" dirty="0" smtClean="0">
                <a:solidFill>
                  <a:schemeClr val="tx1"/>
                </a:solidFill>
              </a:rPr>
              <a:t/>
            </a:r>
            <a:br>
              <a:rPr lang="en-US" altLang="ja-JP" sz="5300" b="0" dirty="0" smtClean="0">
                <a:solidFill>
                  <a:schemeClr val="tx1"/>
                </a:solidFill>
              </a:rPr>
            </a:br>
            <a:r>
              <a:rPr lang="ja-JP" altLang="en-US" sz="5300" b="0" dirty="0" smtClean="0">
                <a:solidFill>
                  <a:schemeClr val="tx1"/>
                </a:solidFill>
              </a:rPr>
              <a:t>図書館シミュレーションプログラム</a:t>
            </a:r>
            <a:r>
              <a:rPr lang="en-US" altLang="ja-JP" sz="5300" b="0" dirty="0" smtClean="0">
                <a:solidFill>
                  <a:schemeClr val="tx1"/>
                </a:solidFill>
              </a:rPr>
              <a:t/>
            </a:r>
            <a:br>
              <a:rPr lang="en-US" altLang="ja-JP" sz="5300" b="0" dirty="0" smtClean="0">
                <a:solidFill>
                  <a:schemeClr val="tx1"/>
                </a:solidFill>
              </a:rPr>
            </a:br>
            <a:r>
              <a:rPr lang="ja-JP" altLang="en-US" sz="5300" dirty="0" smtClean="0"/>
              <a:t>（専門図書館版）</a:t>
            </a:r>
            <a:r>
              <a:rPr lang="en-US" altLang="ja-JP" sz="5300" b="0" dirty="0" smtClean="0">
                <a:solidFill>
                  <a:schemeClr val="tx1"/>
                </a:solidFill>
              </a:rPr>
              <a:t/>
            </a:r>
            <a:br>
              <a:rPr lang="en-US" altLang="ja-JP" sz="5300" b="0" dirty="0" smtClean="0">
                <a:solidFill>
                  <a:schemeClr val="tx1"/>
                </a:solidFill>
              </a:rPr>
            </a:br>
            <a:r>
              <a:rPr lang="en-US" altLang="ja-JP" sz="5300" b="0" dirty="0" smtClean="0">
                <a:solidFill>
                  <a:schemeClr val="tx1"/>
                </a:solidFill>
              </a:rPr>
              <a:t/>
            </a:r>
            <a:br>
              <a:rPr lang="en-US" altLang="ja-JP" sz="5300" b="0" dirty="0" smtClean="0">
                <a:solidFill>
                  <a:schemeClr val="tx1"/>
                </a:solidFill>
              </a:rPr>
            </a:br>
            <a:r>
              <a:rPr lang="ja-JP" altLang="en-US" sz="3600" b="0" dirty="0" smtClean="0">
                <a:solidFill>
                  <a:schemeClr val="tx1"/>
                </a:solidFill>
              </a:rPr>
              <a:t>　</a:t>
            </a:r>
            <a:r>
              <a:rPr lang="en-US" altLang="ja-JP" sz="3600" b="0" dirty="0" smtClean="0">
                <a:solidFill>
                  <a:schemeClr val="tx1"/>
                </a:solidFill>
              </a:rPr>
              <a:t>2013</a:t>
            </a:r>
            <a:r>
              <a:rPr lang="ja-JP" altLang="en-US" sz="3600" b="0" dirty="0" smtClean="0">
                <a:solidFill>
                  <a:schemeClr val="tx1"/>
                </a:solidFill>
              </a:rPr>
              <a:t>年</a:t>
            </a:r>
            <a:r>
              <a:rPr lang="en-US" altLang="ja-JP" sz="3600" dirty="0" smtClean="0"/>
              <a:t>9</a:t>
            </a:r>
            <a:r>
              <a:rPr lang="ja-JP" altLang="en-US" sz="3600" b="0" dirty="0" smtClean="0">
                <a:solidFill>
                  <a:schemeClr val="tx1"/>
                </a:solidFill>
              </a:rPr>
              <a:t>月</a:t>
            </a:r>
            <a:r>
              <a:rPr lang="en-US" altLang="ja-JP" sz="3600" b="0" dirty="0" smtClean="0">
                <a:solidFill>
                  <a:schemeClr val="tx1"/>
                </a:solidFill>
              </a:rPr>
              <a:t>28</a:t>
            </a:r>
            <a:r>
              <a:rPr lang="ja-JP" altLang="en-US" sz="3600" b="0" dirty="0" smtClean="0">
                <a:solidFill>
                  <a:schemeClr val="tx1"/>
                </a:solidFill>
              </a:rPr>
              <a:t>日</a:t>
            </a:r>
            <a:r>
              <a:rPr lang="en-US" altLang="ja-JP" sz="3600" dirty="0"/>
              <a:t/>
            </a:r>
            <a:br>
              <a:rPr lang="en-US" altLang="ja-JP" sz="3600" dirty="0"/>
            </a:br>
            <a:endParaRPr lang="en-US" altLang="ja-JP" sz="3600" b="0" dirty="0" smtClean="0">
              <a:solidFill>
                <a:schemeClr val="tx1"/>
              </a:solidFill>
            </a:endParaRPr>
          </a:p>
        </p:txBody>
      </p:sp>
      <p:pic>
        <p:nvPicPr>
          <p:cNvPr id="34818"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6" name="正方形/長方形 5"/>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61258" y="246743"/>
            <a:ext cx="7543800" cy="444954"/>
          </a:xfrm>
        </p:spPr>
        <p:txBody>
          <a:bodyPr>
            <a:noAutofit/>
          </a:bodyPr>
          <a:lstStyle/>
          <a:p>
            <a:r>
              <a:rPr kumimoji="1" lang="ja-JP" altLang="en-US" dirty="0" smtClean="0"/>
              <a:t>■地震イメージの共有</a:t>
            </a:r>
            <a:endParaRPr kumimoji="1" lang="ja-JP" altLang="en-US" dirty="0"/>
          </a:p>
        </p:txBody>
      </p:sp>
      <p:sp>
        <p:nvSpPr>
          <p:cNvPr id="6" name="正方形/長方形 5"/>
          <p:cNvSpPr/>
          <p:nvPr/>
        </p:nvSpPr>
        <p:spPr>
          <a:xfrm>
            <a:off x="4398380" y="6335167"/>
            <a:ext cx="4236333"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ja-JP" altLang="en-US" sz="900" dirty="0" smtClean="0">
                <a:hlinkClick r:id="rId3"/>
              </a:rPr>
              <a:t>筑波大学附属図書館 </a:t>
            </a:r>
            <a:r>
              <a:rPr lang="en-US" altLang="ja-JP" sz="900" dirty="0" smtClean="0">
                <a:hlinkClick r:id="rId3"/>
              </a:rPr>
              <a:t>Some rights reserved</a:t>
            </a:r>
          </a:p>
          <a:p>
            <a:r>
              <a:rPr lang="en-US" altLang="ja-JP" sz="900" dirty="0" smtClean="0">
                <a:hlinkClick r:id="rId3"/>
              </a:rPr>
              <a:t>http://www.flickr.com/photos/univtsukuba_lib/5615895974/in/photostream</a:t>
            </a:r>
            <a:endParaRPr lang="en-US" altLang="ja-JP" sz="900" dirty="0" smtClean="0"/>
          </a:p>
        </p:txBody>
      </p:sp>
      <p:pic>
        <p:nvPicPr>
          <p:cNvPr id="50178" name="Picture 2" descr="http://farm6.staticflickr.com/5106/5615316227_8a774f806b_b.jpg"/>
          <p:cNvPicPr>
            <a:picLocks noChangeAspect="1" noChangeArrowheads="1"/>
          </p:cNvPicPr>
          <p:nvPr/>
        </p:nvPicPr>
        <p:blipFill>
          <a:blip r:embed="rId4" cstate="print"/>
          <a:srcRect/>
          <a:stretch>
            <a:fillRect/>
          </a:stretch>
        </p:blipFill>
        <p:spPr bwMode="auto">
          <a:xfrm>
            <a:off x="943978" y="754283"/>
            <a:ext cx="7281763" cy="5461322"/>
          </a:xfrm>
          <a:prstGeom prst="rect">
            <a:avLst/>
          </a:prstGeom>
          <a:noFill/>
        </p:spPr>
      </p:pic>
      <p:pic>
        <p:nvPicPr>
          <p:cNvPr id="7" name="Picture 2" descr="saveMLAK-400x312.png"/>
          <p:cNvPicPr>
            <a:picLocks noChangeAspect="1" noChangeArrowheads="1"/>
          </p:cNvPicPr>
          <p:nvPr/>
        </p:nvPicPr>
        <p:blipFill>
          <a:blip r:embed="rId5" cstate="print"/>
          <a:srcRect/>
          <a:stretch>
            <a:fillRect/>
          </a:stretch>
        </p:blipFill>
        <p:spPr bwMode="auto">
          <a:xfrm>
            <a:off x="8008791" y="0"/>
            <a:ext cx="1135209" cy="885463"/>
          </a:xfrm>
          <a:prstGeom prst="rect">
            <a:avLst/>
          </a:prstGeom>
          <a:noFill/>
        </p:spPr>
      </p:pic>
      <p:sp>
        <p:nvSpPr>
          <p:cNvPr id="8" name="正方形/長方形 7"/>
          <p:cNvSpPr/>
          <p:nvPr/>
        </p:nvSpPr>
        <p:spPr>
          <a:xfrm>
            <a:off x="0" y="6488668"/>
            <a:ext cx="2146357" cy="369332"/>
          </a:xfrm>
          <a:prstGeom prst="rect">
            <a:avLst/>
          </a:prstGeom>
        </p:spPr>
        <p:txBody>
          <a:bodyPr wrap="none">
            <a:spAutoFit/>
          </a:bodyPr>
          <a:lstStyle/>
          <a:p>
            <a:r>
              <a:rPr lang="en-US" altLang="ja-JP" dirty="0" smtClean="0">
                <a:hlinkClick r:id="rId6"/>
              </a:rPr>
              <a:t>http://savemlak.jp/</a:t>
            </a:r>
            <a:endParaRPr lang="en-US" altLang="ja-JP" dirty="0" smtClean="0"/>
          </a:p>
        </p:txBody>
      </p:sp>
    </p:spTree>
    <p:extLst>
      <p:ext uri="{BB962C8B-B14F-4D97-AF65-F5344CB8AC3E}">
        <p14:creationId xmlns="" xmlns:p14="http://schemas.microsoft.com/office/powerpoint/2010/main" val="11334265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61258" y="246743"/>
            <a:ext cx="7543800" cy="444954"/>
          </a:xfrm>
        </p:spPr>
        <p:txBody>
          <a:bodyPr>
            <a:noAutofit/>
          </a:bodyPr>
          <a:lstStyle/>
          <a:p>
            <a:r>
              <a:rPr kumimoji="1" lang="ja-JP" altLang="en-US" dirty="0" smtClean="0"/>
              <a:t>■訓練のルール（方法）</a:t>
            </a:r>
            <a:endParaRPr kumimoji="1" lang="ja-JP" altLang="en-US" dirty="0"/>
          </a:p>
        </p:txBody>
      </p:sp>
      <p:sp>
        <p:nvSpPr>
          <p:cNvPr id="5" name="テキスト ボックス 4"/>
          <p:cNvSpPr txBox="1"/>
          <p:nvPr/>
        </p:nvSpPr>
        <p:spPr>
          <a:xfrm>
            <a:off x="488412" y="943427"/>
            <a:ext cx="8137795" cy="4708981"/>
          </a:xfrm>
          <a:prstGeom prst="rect">
            <a:avLst/>
          </a:prstGeom>
          <a:noFill/>
        </p:spPr>
        <p:txBody>
          <a:bodyPr wrap="square" rtlCol="0">
            <a:spAutoFit/>
          </a:bodyPr>
          <a:lstStyle/>
          <a:p>
            <a:pPr algn="l">
              <a:buFont typeface="Wingdings" pitchFamily="2" charset="2"/>
              <a:buChar char="l"/>
            </a:pPr>
            <a:r>
              <a:rPr lang="ja-JP" altLang="en-US" sz="2000" dirty="0" smtClean="0"/>
              <a:t>訓練の想定をナレーターが適宜読み上げていきます。その内容を前提として、その時の対応を各班で検討して頂きます。</a:t>
            </a:r>
            <a:endParaRPr lang="en-US" altLang="ja-JP" sz="2000" dirty="0" smtClean="0"/>
          </a:p>
          <a:p>
            <a:pPr algn="l">
              <a:buFont typeface="Wingdings" pitchFamily="2" charset="2"/>
              <a:buChar char="l"/>
            </a:pPr>
            <a:r>
              <a:rPr lang="ja-JP" altLang="en-US" sz="2000" dirty="0" smtClean="0"/>
              <a:t>時間進行</a:t>
            </a:r>
            <a:endParaRPr lang="en-US" altLang="ja-JP" sz="2000" dirty="0" smtClean="0"/>
          </a:p>
          <a:p>
            <a:pPr lvl="1" algn="l">
              <a:buFont typeface="Wingdings" pitchFamily="2" charset="2"/>
              <a:buChar char="l"/>
            </a:pPr>
            <a:r>
              <a:rPr lang="ja-JP" altLang="en-US" sz="2000" dirty="0" smtClean="0"/>
              <a:t>訓練時間は、実際の時間と同様に進行します。</a:t>
            </a:r>
            <a:endParaRPr lang="en-US" altLang="ja-JP" sz="2000" dirty="0"/>
          </a:p>
          <a:p>
            <a:pPr algn="l">
              <a:buFont typeface="Wingdings" pitchFamily="2" charset="2"/>
              <a:buChar char="l"/>
            </a:pPr>
            <a:r>
              <a:rPr lang="ja-JP" altLang="en-US" sz="2000" dirty="0" smtClean="0"/>
              <a:t>アクションカード</a:t>
            </a:r>
            <a:endParaRPr lang="en-US" altLang="ja-JP" sz="2000" dirty="0" smtClean="0"/>
          </a:p>
          <a:p>
            <a:pPr lvl="1" algn="l">
              <a:buFont typeface="Wingdings" pitchFamily="2" charset="2"/>
              <a:buChar char="l"/>
            </a:pPr>
            <a:r>
              <a:rPr lang="ja-JP" altLang="en-US" sz="2000" dirty="0" smtClean="0"/>
              <a:t>ナレーションに従い、ナビゲーターが各班に封筒を手渡し、各班で開封する。</a:t>
            </a:r>
            <a:endParaRPr lang="en-US" altLang="ja-JP" sz="2000" dirty="0"/>
          </a:p>
          <a:p>
            <a:pPr algn="l">
              <a:buFont typeface="Wingdings" pitchFamily="2" charset="2"/>
              <a:buChar char="l"/>
            </a:pPr>
            <a:r>
              <a:rPr lang="ja-JP" altLang="en-US" sz="2000" dirty="0" smtClean="0"/>
              <a:t>役割の決定</a:t>
            </a:r>
            <a:endParaRPr lang="en-US" altLang="ja-JP" sz="2000" dirty="0" smtClean="0"/>
          </a:p>
          <a:p>
            <a:pPr lvl="1" algn="l">
              <a:buFont typeface="Wingdings" pitchFamily="2" charset="2"/>
              <a:buChar char="l"/>
            </a:pPr>
            <a:r>
              <a:rPr lang="ja-JP" altLang="en-US" sz="2000" dirty="0" smtClean="0"/>
              <a:t>図書館館長（</a:t>
            </a:r>
            <a:r>
              <a:rPr lang="ja-JP" altLang="en-US" sz="2000" dirty="0"/>
              <a:t>管理職</a:t>
            </a:r>
            <a:r>
              <a:rPr lang="ja-JP" altLang="en-US" sz="2000" dirty="0" smtClean="0"/>
              <a:t>）</a:t>
            </a:r>
            <a:r>
              <a:rPr lang="en-US" altLang="ja-JP" sz="2000" dirty="0" smtClean="0"/>
              <a:t>1</a:t>
            </a:r>
            <a:r>
              <a:rPr lang="ja-JP" altLang="en-US" sz="2000" dirty="0" smtClean="0"/>
              <a:t>名</a:t>
            </a:r>
            <a:endParaRPr lang="en-US" altLang="ja-JP" sz="2000" dirty="0" smtClean="0"/>
          </a:p>
          <a:p>
            <a:pPr lvl="1" algn="l">
              <a:buFont typeface="Wingdings" pitchFamily="2" charset="2"/>
              <a:buChar char="l"/>
            </a:pPr>
            <a:r>
              <a:rPr lang="ja-JP" altLang="en-US" sz="2000" dirty="0" smtClean="0"/>
              <a:t>図書館司書（</a:t>
            </a:r>
            <a:r>
              <a:rPr lang="ja-JP" altLang="en-US" sz="2000" dirty="0"/>
              <a:t>一般職</a:t>
            </a:r>
            <a:r>
              <a:rPr lang="ja-JP" altLang="en-US" sz="2000" dirty="0" smtClean="0"/>
              <a:t>）</a:t>
            </a:r>
            <a:r>
              <a:rPr lang="en-US" altLang="ja-JP" sz="2000" dirty="0" smtClean="0"/>
              <a:t>1</a:t>
            </a:r>
            <a:r>
              <a:rPr lang="ja-JP" altLang="en-US" sz="2000" dirty="0" smtClean="0"/>
              <a:t>名</a:t>
            </a:r>
            <a:endParaRPr lang="en-US" altLang="ja-JP" sz="2000" dirty="0" smtClean="0"/>
          </a:p>
          <a:p>
            <a:pPr lvl="1" algn="l">
              <a:buFont typeface="Wingdings" pitchFamily="2" charset="2"/>
              <a:buChar char="l"/>
            </a:pPr>
            <a:r>
              <a:rPr lang="ja-JP" altLang="en-US" sz="2000" dirty="0" smtClean="0"/>
              <a:t>アルバイト（スタッフ）</a:t>
            </a:r>
            <a:r>
              <a:rPr lang="en-US" altLang="ja-JP" sz="2000" dirty="0" smtClean="0"/>
              <a:t>1</a:t>
            </a:r>
            <a:r>
              <a:rPr lang="ja-JP" altLang="en-US" sz="2000" dirty="0" smtClean="0"/>
              <a:t>名（学生）</a:t>
            </a:r>
            <a:endParaRPr lang="en-US" altLang="ja-JP" sz="2000" dirty="0" smtClean="0"/>
          </a:p>
          <a:p>
            <a:pPr lvl="1" algn="l">
              <a:buFont typeface="Wingdings" pitchFamily="2" charset="2"/>
              <a:buChar char="l"/>
            </a:pPr>
            <a:r>
              <a:rPr lang="ja-JP" altLang="en-US" sz="2000" dirty="0" smtClean="0"/>
              <a:t>ボランティア</a:t>
            </a:r>
            <a:r>
              <a:rPr lang="en-US" altLang="ja-JP" sz="2000" dirty="0" smtClean="0"/>
              <a:t>2</a:t>
            </a:r>
            <a:r>
              <a:rPr lang="ja-JP" altLang="en-US" sz="2000" dirty="0" smtClean="0"/>
              <a:t>名（ベテランの退職司書）</a:t>
            </a:r>
            <a:endParaRPr lang="en-US" altLang="ja-JP" sz="2000" dirty="0" smtClean="0"/>
          </a:p>
          <a:p>
            <a:pPr algn="l">
              <a:buFont typeface="Wingdings" pitchFamily="2" charset="2"/>
              <a:buChar char="l"/>
            </a:pPr>
            <a:r>
              <a:rPr lang="ja-JP" altLang="en-US" sz="2000" dirty="0" smtClean="0"/>
              <a:t>各班で進行役（館長）を決めてください。館長は記録役を決めてください。</a:t>
            </a:r>
            <a:endParaRPr lang="en-US" altLang="ja-JP" sz="2000" dirty="0" smtClean="0"/>
          </a:p>
          <a:p>
            <a:pPr algn="l">
              <a:buFont typeface="Wingdings" pitchFamily="2" charset="2"/>
              <a:buChar char="l"/>
            </a:pPr>
            <a:r>
              <a:rPr lang="ja-JP" altLang="en-US" sz="2000" dirty="0" smtClean="0"/>
              <a:t>記録役は、これからのシミュレーション訓練での自分の班の行動を模造紙や付箋を使って記録してください。</a:t>
            </a:r>
            <a:endParaRPr lang="en-US" altLang="ja-JP" sz="2000" dirty="0" smtClean="0"/>
          </a:p>
        </p:txBody>
      </p:sp>
      <p:pic>
        <p:nvPicPr>
          <p:cNvPr id="4"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6" name="正方形/長方形 5"/>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37118061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314240" y="1392070"/>
            <a:ext cx="8452388" cy="4708981"/>
          </a:xfrm>
          <a:prstGeom prst="rect">
            <a:avLst/>
          </a:prstGeom>
          <a:noFill/>
        </p:spPr>
        <p:txBody>
          <a:bodyPr wrap="square" rtlCol="0">
            <a:spAutoFit/>
          </a:bodyPr>
          <a:lstStyle/>
          <a:p>
            <a:pPr algn="l"/>
            <a:r>
              <a:rPr lang="ja-JP" altLang="en-US" sz="6000" dirty="0" smtClean="0"/>
              <a:t>まもなく訓練開始です。</a:t>
            </a:r>
            <a:endParaRPr lang="en-US" altLang="ja-JP" sz="6000" dirty="0" smtClean="0"/>
          </a:p>
          <a:p>
            <a:pPr algn="l"/>
            <a:endParaRPr lang="en-US" altLang="ja-JP" sz="6000" dirty="0" smtClean="0"/>
          </a:p>
          <a:p>
            <a:pPr algn="l"/>
            <a:r>
              <a:rPr lang="ja-JP" altLang="en-US" sz="6000" dirty="0" smtClean="0"/>
              <a:t>訓練の前提や役割を</a:t>
            </a:r>
            <a:endParaRPr lang="en-US" altLang="ja-JP" sz="6000" dirty="0" smtClean="0"/>
          </a:p>
          <a:p>
            <a:pPr algn="l"/>
            <a:endParaRPr lang="en-US" altLang="ja-JP" sz="6000" dirty="0" smtClean="0"/>
          </a:p>
          <a:p>
            <a:pPr algn="l"/>
            <a:r>
              <a:rPr lang="ja-JP" altLang="en-US" sz="6000" dirty="0" smtClean="0"/>
              <a:t>みなおしてください。</a:t>
            </a:r>
            <a:endParaRPr lang="en-US" altLang="ja-JP" sz="6000" dirty="0" smtClean="0"/>
          </a:p>
        </p:txBody>
      </p:sp>
      <p:pic>
        <p:nvPicPr>
          <p:cNvPr id="3"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4" name="正方形/長方形 3"/>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20683710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314240" y="1901370"/>
            <a:ext cx="8452388" cy="3046988"/>
          </a:xfrm>
          <a:prstGeom prst="rect">
            <a:avLst/>
          </a:prstGeom>
          <a:noFill/>
        </p:spPr>
        <p:txBody>
          <a:bodyPr wrap="square" rtlCol="0">
            <a:spAutoFit/>
          </a:bodyPr>
          <a:lstStyle/>
          <a:p>
            <a:r>
              <a:rPr lang="ja-JP" altLang="en-US" sz="9600" dirty="0"/>
              <a:t>シミュレーション</a:t>
            </a:r>
            <a:r>
              <a:rPr lang="ja-JP" altLang="en-US" sz="9600" dirty="0" smtClean="0"/>
              <a:t>訓練開始</a:t>
            </a:r>
            <a:endParaRPr lang="en-US" altLang="ja-JP" sz="9600" dirty="0" smtClean="0"/>
          </a:p>
        </p:txBody>
      </p:sp>
      <p:pic>
        <p:nvPicPr>
          <p:cNvPr id="3"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4" name="正方形/長方形 3"/>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38666833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lipart-illustration.com/material/picture26/l_01.gif"/>
          <p:cNvPicPr>
            <a:picLocks noChangeAspect="1" noChangeArrowheads="1"/>
          </p:cNvPicPr>
          <p:nvPr/>
        </p:nvPicPr>
        <p:blipFill rotWithShape="1">
          <a:blip r:embed="rId3" cstate="print">
            <a:extLst>
              <a:ext uri="{BEBA8EAE-BF5A-486C-A8C5-ECC9F3942E4B}">
                <a14:imgProps xmlns="" xmlns:a14="http://schemas.microsoft.com/office/drawing/2010/main">
                  <a14:imgLayer r:embed="rId5">
                    <a14:imgEffect>
                      <a14:backgroundRemoval t="10000" b="90000" l="10000" r="90000"/>
                    </a14:imgEffect>
                  </a14:imgLayer>
                </a14:imgProps>
              </a:ext>
              <a:ext uri="{28A0092B-C50C-407E-A947-70E740481C1C}">
                <a14:useLocalDpi xmlns="" xmlns:a14="http://schemas.microsoft.com/office/drawing/2010/main" val="0"/>
              </a:ext>
            </a:extLst>
          </a:blip>
          <a:srcRect l="16248" t="23755" r="12328" b="11572"/>
          <a:stretch/>
        </p:blipFill>
        <p:spPr bwMode="auto">
          <a:xfrm>
            <a:off x="475860" y="816677"/>
            <a:ext cx="8457714" cy="5743779"/>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緊急地震速報音声.wav">
            <a:hlinkClick r:id="" action="ppaction://media"/>
          </p:cNvPr>
          <p:cNvPicPr>
            <a:picLocks noChangeAspect="1"/>
          </p:cNvPicPr>
          <p:nvPr>
            <a:audioFile r:link="rId1"/>
            <p:extLst>
              <p:ext uri="{DAA4B4D4-6D71-4841-9C94-3DE7FCFB9230}">
                <p14:media xmlns="" xmlns:p14="http://schemas.microsoft.com/office/powerpoint/2010/main" r:embed="rId6"/>
              </p:ext>
            </p:extLst>
          </p:nvPr>
        </p:nvPicPr>
        <p:blipFill>
          <a:blip r:embed="rId7" cstate="print"/>
          <a:stretch>
            <a:fillRect/>
          </a:stretch>
        </p:blipFill>
        <p:spPr>
          <a:xfrm>
            <a:off x="7883415" y="5805264"/>
            <a:ext cx="609600" cy="609600"/>
          </a:xfrm>
          <a:prstGeom prst="rect">
            <a:avLst/>
          </a:prstGeom>
        </p:spPr>
      </p:pic>
      <p:sp>
        <p:nvSpPr>
          <p:cNvPr id="9" name="テキスト ボックス 8"/>
          <p:cNvSpPr txBox="1"/>
          <p:nvPr/>
        </p:nvSpPr>
        <p:spPr>
          <a:xfrm>
            <a:off x="251520" y="260648"/>
            <a:ext cx="1008112"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11" name="テキスト ボックス 10"/>
          <p:cNvSpPr txBox="1"/>
          <p:nvPr/>
        </p:nvSpPr>
        <p:spPr>
          <a:xfrm>
            <a:off x="2981558" y="2075641"/>
            <a:ext cx="3464292" cy="584775"/>
          </a:xfrm>
          <a:prstGeom prst="rect">
            <a:avLst/>
          </a:prstGeom>
          <a:noFill/>
        </p:spPr>
        <p:txBody>
          <a:bodyPr wrap="square" rtlCol="0">
            <a:spAutoFit/>
          </a:bodyPr>
          <a:lstStyle/>
          <a:p>
            <a:pPr algn="ctr"/>
            <a:r>
              <a:rPr kumimoji="1" lang="ja-JP" altLang="en-US" sz="3200" dirty="0" smtClean="0"/>
              <a:t>緊急地震速報</a:t>
            </a:r>
            <a:endParaRPr kumimoji="1" lang="ja-JP" altLang="en-US" sz="3200" dirty="0"/>
          </a:p>
        </p:txBody>
      </p:sp>
      <p:pic>
        <p:nvPicPr>
          <p:cNvPr id="8" name="Picture 2" descr="saveMLAK-400x312.png"/>
          <p:cNvPicPr>
            <a:picLocks noChangeAspect="1" noChangeArrowheads="1"/>
          </p:cNvPicPr>
          <p:nvPr/>
        </p:nvPicPr>
        <p:blipFill>
          <a:blip r:embed="rId8" cstate="print"/>
          <a:srcRect/>
          <a:stretch>
            <a:fillRect/>
          </a:stretch>
        </p:blipFill>
        <p:spPr bwMode="auto">
          <a:xfrm>
            <a:off x="8008791" y="0"/>
            <a:ext cx="1135209" cy="885463"/>
          </a:xfrm>
          <a:prstGeom prst="rect">
            <a:avLst/>
          </a:prstGeom>
          <a:noFill/>
        </p:spPr>
      </p:pic>
      <p:sp>
        <p:nvSpPr>
          <p:cNvPr id="10" name="正方形/長方形 9"/>
          <p:cNvSpPr/>
          <p:nvPr/>
        </p:nvSpPr>
        <p:spPr>
          <a:xfrm>
            <a:off x="0" y="6488668"/>
            <a:ext cx="2146357" cy="369332"/>
          </a:xfrm>
          <a:prstGeom prst="rect">
            <a:avLst/>
          </a:prstGeom>
        </p:spPr>
        <p:txBody>
          <a:bodyPr wrap="none">
            <a:spAutoFit/>
          </a:bodyPr>
          <a:lstStyle/>
          <a:p>
            <a:r>
              <a:rPr lang="en-US" altLang="ja-JP" dirty="0" smtClean="0">
                <a:hlinkClick r:id="rId9"/>
              </a:rPr>
              <a:t>http://savemlak.jp/</a:t>
            </a:r>
            <a:endParaRPr lang="en-US" altLang="ja-JP" dirty="0" smtClean="0"/>
          </a:p>
        </p:txBody>
      </p:sp>
      <p:pic>
        <p:nvPicPr>
          <p:cNvPr id="2051" name="Picture 3"/>
          <p:cNvPicPr>
            <a:picLocks noChangeAspect="1" noChangeArrowheads="1"/>
          </p:cNvPicPr>
          <p:nvPr/>
        </p:nvPicPr>
        <p:blipFill>
          <a:blip r:embed="rId10" cstate="print"/>
          <a:srcRect/>
          <a:stretch>
            <a:fillRect/>
          </a:stretch>
        </p:blipFill>
        <p:spPr bwMode="auto">
          <a:xfrm>
            <a:off x="1545403" y="2868351"/>
            <a:ext cx="6037866" cy="1923568"/>
          </a:xfrm>
          <a:prstGeom prst="rect">
            <a:avLst/>
          </a:prstGeom>
          <a:noFill/>
          <a:ln w="9525">
            <a:noFill/>
            <a:miter lim="800000"/>
            <a:headEnd/>
            <a:tailEnd/>
          </a:ln>
        </p:spPr>
      </p:pic>
    </p:spTree>
    <p:extLst>
      <p:ext uri="{BB962C8B-B14F-4D97-AF65-F5344CB8AC3E}">
        <p14:creationId xmlns="" xmlns:p14="http://schemas.microsoft.com/office/powerpoint/2010/main" val="5710182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000"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bwMode="auto">
          <a:xfrm>
            <a:off x="0" y="0"/>
            <a:ext cx="9144000" cy="6901542"/>
          </a:xfrm>
          <a:prstGeom prst="rect">
            <a:avLst/>
          </a:prstGeom>
          <a:solidFill>
            <a:srgbClr val="33CC33"/>
          </a:solidFill>
          <a:ln w="12700" cap="flat" cmpd="sng" algn="ctr">
            <a:solidFill>
              <a:schemeClr val="tx2"/>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Tahoma" pitchFamily="34" charset="0"/>
              <a:ea typeface="ＭＳ Ｐゴシック" pitchFamily="50" charset="-128"/>
            </a:endParaRPr>
          </a:p>
        </p:txBody>
      </p:sp>
      <p:sp>
        <p:nvSpPr>
          <p:cNvPr id="7" name="正方形/長方形 6"/>
          <p:cNvSpPr/>
          <p:nvPr/>
        </p:nvSpPr>
        <p:spPr>
          <a:xfrm>
            <a:off x="539552" y="491480"/>
            <a:ext cx="7992888" cy="5889848"/>
          </a:xfrm>
          <a:prstGeom prst="rect">
            <a:avLst/>
          </a:prstGeom>
          <a:solidFill>
            <a:schemeClr val="bg2"/>
          </a:solidFill>
          <a:ln>
            <a:solidFill>
              <a:schemeClr val="tx1"/>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804650" y="707190"/>
            <a:ext cx="1008112"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11" name="正方形/長方形 10"/>
          <p:cNvSpPr/>
          <p:nvPr/>
        </p:nvSpPr>
        <p:spPr>
          <a:xfrm>
            <a:off x="4158208" y="908720"/>
            <a:ext cx="4086200" cy="293435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74" name="Picture 2" descr="http://aoki2.si.gunma-u.ac.jp/R/jpn.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01763" y="1025720"/>
            <a:ext cx="3638042" cy="270035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5" name="グループ化 14"/>
          <p:cNvGrpSpPr/>
          <p:nvPr/>
        </p:nvGrpSpPr>
        <p:grpSpPr>
          <a:xfrm>
            <a:off x="1259632" y="2025570"/>
            <a:ext cx="2941978" cy="4202254"/>
            <a:chOff x="1259632" y="2254560"/>
            <a:chExt cx="2302629" cy="3973264"/>
          </a:xfrm>
          <a:solidFill>
            <a:schemeClr val="tx1"/>
          </a:solidFill>
        </p:grpSpPr>
        <p:sp>
          <p:nvSpPr>
            <p:cNvPr id="5" name="円/楕円 4"/>
            <p:cNvSpPr/>
            <p:nvPr/>
          </p:nvSpPr>
          <p:spPr>
            <a:xfrm>
              <a:off x="1723153" y="2254560"/>
              <a:ext cx="1368152" cy="1512168"/>
            </a:xfrm>
            <a:prstGeom prst="ellipse">
              <a:avLst/>
            </a:prstGeom>
            <a:grp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ローチャート : 論理積ゲート 2"/>
            <p:cNvSpPr/>
            <p:nvPr/>
          </p:nvSpPr>
          <p:spPr bwMode="auto">
            <a:xfrm rot="16200000">
              <a:off x="1170629" y="3836191"/>
              <a:ext cx="2480636" cy="2302629"/>
            </a:xfrm>
            <a:prstGeom prst="flowChartDelay">
              <a:avLst/>
            </a:prstGeom>
            <a:grp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a:solidFill>
                  <a:schemeClr val="lt1"/>
                </a:solidFill>
                <a:latin typeface="+mn-lt"/>
                <a:ea typeface="+mn-ea"/>
              </a:endParaRPr>
            </a:p>
          </p:txBody>
        </p:sp>
      </p:grpSp>
      <p:sp>
        <p:nvSpPr>
          <p:cNvPr id="13" name="テキスト ボックス 12"/>
          <p:cNvSpPr txBox="1"/>
          <p:nvPr/>
        </p:nvSpPr>
        <p:spPr>
          <a:xfrm>
            <a:off x="2811610" y="91370"/>
            <a:ext cx="3464292" cy="400110"/>
          </a:xfrm>
          <a:prstGeom prst="rect">
            <a:avLst/>
          </a:prstGeom>
          <a:noFill/>
        </p:spPr>
        <p:txBody>
          <a:bodyPr wrap="square" rtlCol="0">
            <a:spAutoFit/>
          </a:bodyPr>
          <a:lstStyle/>
          <a:p>
            <a:pPr algn="ctr"/>
            <a:r>
              <a:rPr lang="ja-JP" altLang="en-US" sz="2000" b="1" dirty="0"/>
              <a:t>テレビ画面</a:t>
            </a:r>
            <a:endParaRPr kumimoji="1" lang="ja-JP" altLang="en-US" sz="2000" b="1" dirty="0"/>
          </a:p>
        </p:txBody>
      </p:sp>
      <p:sp>
        <p:nvSpPr>
          <p:cNvPr id="14" name="正方形/長方形 13"/>
          <p:cNvSpPr/>
          <p:nvPr/>
        </p:nvSpPr>
        <p:spPr>
          <a:xfrm>
            <a:off x="843105" y="4509120"/>
            <a:ext cx="7401303" cy="1186681"/>
          </a:xfrm>
          <a:prstGeom prst="rect">
            <a:avLst/>
          </a:prstGeom>
          <a:solidFill>
            <a:schemeClr val="tx1">
              <a:lumMod val="6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endParaRPr kumimoji="1" lang="ja-JP" altLang="en-US" b="1">
              <a:ln/>
              <a:solidFill>
                <a:schemeClr val="accent3"/>
              </a:solidFill>
            </a:endParaRPr>
          </a:p>
        </p:txBody>
      </p:sp>
      <p:sp>
        <p:nvSpPr>
          <p:cNvPr id="12" name="テキスト ボックス 11"/>
          <p:cNvSpPr txBox="1"/>
          <p:nvPr/>
        </p:nvSpPr>
        <p:spPr>
          <a:xfrm>
            <a:off x="1259632" y="4618583"/>
            <a:ext cx="6773198" cy="1569660"/>
          </a:xfrm>
          <a:prstGeom prst="rect">
            <a:avLst/>
          </a:prstGeom>
          <a:noFill/>
          <a:effectLst>
            <a:outerShdw blurRad="50800" dist="38100" dir="2700000" algn="tl" rotWithShape="0">
              <a:prstClr val="black">
                <a:alpha val="40000"/>
              </a:prstClr>
            </a:outerShdw>
          </a:effectLst>
        </p:spPr>
        <p:txBody>
          <a:bodyPr wrap="square" rtlCol="0">
            <a:spAutoFit/>
          </a:bodyPr>
          <a:lstStyle/>
          <a:p>
            <a:r>
              <a:rPr lang="ja-JP"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大きな地震が発生しました。</a:t>
            </a:r>
            <a:endParaRPr lang="en-US" altLang="ja-JP"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r>
              <a:rPr lang="ja-JP"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近畿地方では、</a:t>
            </a:r>
            <a:endParaRPr lang="en-US" altLang="ja-JP"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r>
              <a:rPr lang="ja-JP"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震度</a:t>
            </a:r>
            <a:r>
              <a:rPr lang="en-US" altLang="ja-JP"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7</a:t>
            </a:r>
            <a:r>
              <a:rPr lang="ja-JP" altLang="en-US" sz="3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r>
              <a:rPr lang="ja-JP"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震度</a:t>
            </a:r>
            <a:r>
              <a:rPr lang="en-US" altLang="ja-JP"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6</a:t>
            </a:r>
            <a:r>
              <a:rPr lang="ja-JP"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強を観測しました。</a:t>
            </a:r>
            <a:endParaRPr kumimoji="1" lang="ja-JP"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6"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17" name="正方形/長方形 16"/>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26612188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61258" y="246743"/>
            <a:ext cx="754380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13:33</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7" name="テキスト ボックス 6"/>
          <p:cNvSpPr txBox="1"/>
          <p:nvPr/>
        </p:nvSpPr>
        <p:spPr>
          <a:xfrm>
            <a:off x="251520" y="260648"/>
            <a:ext cx="1008112"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173620" y="1892055"/>
            <a:ext cx="8681013" cy="4524315"/>
          </a:xfrm>
          <a:prstGeom prst="rect">
            <a:avLst/>
          </a:prstGeom>
        </p:spPr>
        <p:txBody>
          <a:bodyPr wrap="square" anchor="t" anchorCtr="1">
            <a:spAutoFit/>
          </a:bodyPr>
          <a:lstStyle/>
          <a:p>
            <a:pPr algn="l"/>
            <a:r>
              <a:rPr lang="ja-JP" altLang="en-US" sz="3600" dirty="0" smtClean="0"/>
              <a:t>こちらは防災センターです。</a:t>
            </a:r>
            <a:endParaRPr lang="en-US" altLang="ja-JP" sz="3600" dirty="0" smtClean="0"/>
          </a:p>
          <a:p>
            <a:pPr algn="l"/>
            <a:r>
              <a:rPr lang="ja-JP" altLang="en-US" sz="3600" dirty="0" smtClean="0"/>
              <a:t>ただいま非常に大きな地震が発生しました。</a:t>
            </a:r>
            <a:endParaRPr lang="en-US" altLang="ja-JP" sz="3600" dirty="0" smtClean="0"/>
          </a:p>
          <a:p>
            <a:pPr algn="l"/>
            <a:r>
              <a:rPr lang="ja-JP" altLang="en-US" sz="3600" dirty="0" smtClean="0"/>
              <a:t>本施設を含む府内一帯で震度</a:t>
            </a:r>
            <a:r>
              <a:rPr lang="en-US" altLang="ja-JP" sz="3600" dirty="0" smtClean="0"/>
              <a:t>6</a:t>
            </a:r>
            <a:r>
              <a:rPr lang="ja-JP" altLang="en-US" sz="3600" dirty="0" smtClean="0"/>
              <a:t>強を観測しています。</a:t>
            </a:r>
            <a:endParaRPr lang="en-US" altLang="ja-JP" sz="3600" dirty="0" smtClean="0"/>
          </a:p>
          <a:p>
            <a:pPr algn="l"/>
            <a:r>
              <a:rPr lang="ja-JP" altLang="en-US" sz="3600" dirty="0" smtClean="0"/>
              <a:t>館内の方は、余震の発生に注意しながら、安全を確認して、慌てずに建物の外に避難してください。</a:t>
            </a:r>
          </a:p>
          <a:p>
            <a:pPr algn="l"/>
            <a:r>
              <a:rPr lang="ja-JP" altLang="en-US" sz="3600" dirty="0" smtClean="0"/>
              <a:t>この近隣の一時避難所は北大江公園です。</a:t>
            </a:r>
            <a:endParaRPr lang="ja-JP" altLang="en-US" sz="3600" dirty="0"/>
          </a:p>
        </p:txBody>
      </p:sp>
      <p:sp>
        <p:nvSpPr>
          <p:cNvPr id="10" name="正方形/長方形 9"/>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29388262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61258" y="246743"/>
            <a:ext cx="754380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13:45</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7" name="テキスト ボックス 6"/>
          <p:cNvSpPr txBox="1"/>
          <p:nvPr/>
        </p:nvSpPr>
        <p:spPr>
          <a:xfrm>
            <a:off x="251520" y="260648"/>
            <a:ext cx="1008112"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173620" y="1892055"/>
            <a:ext cx="8681013" cy="3416320"/>
          </a:xfrm>
          <a:prstGeom prst="rect">
            <a:avLst/>
          </a:prstGeom>
        </p:spPr>
        <p:txBody>
          <a:bodyPr wrap="square" anchor="t" anchorCtr="1">
            <a:spAutoFit/>
          </a:bodyPr>
          <a:lstStyle/>
          <a:p>
            <a:pPr algn="l"/>
            <a:r>
              <a:rPr lang="ja-JP" altLang="en-US" sz="3600" dirty="0" smtClean="0"/>
              <a:t>こちらは防災センターです。さきほど非常に大きな地震が発生しました。</a:t>
            </a:r>
            <a:endParaRPr lang="en-US" altLang="ja-JP" sz="3600" dirty="0" smtClean="0"/>
          </a:p>
          <a:p>
            <a:pPr algn="l"/>
            <a:r>
              <a:rPr lang="ja-JP" altLang="en-US" sz="3600" dirty="0" smtClean="0"/>
              <a:t>まだ、建物内に残っている方は、余震の発生に注意しながら、安全を確認して、慌てずに建物の外の広い場所へ避難してください。</a:t>
            </a:r>
            <a:endParaRPr lang="en-US" altLang="ja-JP" sz="3600" dirty="0" smtClean="0"/>
          </a:p>
          <a:p>
            <a:pPr algn="l"/>
            <a:r>
              <a:rPr lang="ja-JP" altLang="en-US" sz="3600" dirty="0" smtClean="0"/>
              <a:t>この近隣の一時避難所は北大江公園です。</a:t>
            </a:r>
            <a:endParaRPr lang="ja-JP" altLang="en-US" sz="3600" dirty="0"/>
          </a:p>
        </p:txBody>
      </p:sp>
      <p:sp>
        <p:nvSpPr>
          <p:cNvPr id="10" name="正方形/長方形 9"/>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29388262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61258" y="246743"/>
            <a:ext cx="754380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13:50</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7" name="テキスト ボックス 6"/>
          <p:cNvSpPr txBox="1"/>
          <p:nvPr/>
        </p:nvSpPr>
        <p:spPr>
          <a:xfrm>
            <a:off x="251520" y="260648"/>
            <a:ext cx="1008112"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173620" y="1892055"/>
            <a:ext cx="8681013" cy="3416320"/>
          </a:xfrm>
          <a:prstGeom prst="rect">
            <a:avLst/>
          </a:prstGeom>
        </p:spPr>
        <p:txBody>
          <a:bodyPr wrap="square" anchor="t" anchorCtr="1">
            <a:spAutoFit/>
          </a:bodyPr>
          <a:lstStyle/>
          <a:p>
            <a:pPr algn="l"/>
            <a:r>
              <a:rPr lang="ja-JP" altLang="en-US" sz="3600" dirty="0" smtClean="0"/>
              <a:t>こちらは防災センターです。さきほど非常に大きな地震が発生しました。</a:t>
            </a:r>
            <a:endParaRPr lang="en-US" altLang="ja-JP" sz="3600" dirty="0" smtClean="0"/>
          </a:p>
          <a:p>
            <a:pPr algn="l"/>
            <a:r>
              <a:rPr lang="ja-JP" altLang="en-US" sz="3600" dirty="0" smtClean="0"/>
              <a:t>まだ、建物内に残っている方は、余震の発生に注意しながら、安全を確認して、慌てずに建物の外の広い場所へ避難してください。</a:t>
            </a:r>
            <a:endParaRPr lang="en-US" altLang="ja-JP" sz="3600" dirty="0" smtClean="0"/>
          </a:p>
          <a:p>
            <a:pPr algn="l"/>
            <a:r>
              <a:rPr lang="ja-JP" altLang="en-US" sz="3600" dirty="0" smtClean="0"/>
              <a:t>この近隣の一時避難所は北大江公園です。</a:t>
            </a:r>
            <a:endParaRPr lang="ja-JP" altLang="en-US" sz="3600" dirty="0"/>
          </a:p>
        </p:txBody>
      </p:sp>
      <p:sp>
        <p:nvSpPr>
          <p:cNvPr id="10" name="正方形/長方形 9"/>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29388262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61258" y="246743"/>
            <a:ext cx="754380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14:00</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7" name="テキスト ボックス 6"/>
          <p:cNvSpPr txBox="1"/>
          <p:nvPr/>
        </p:nvSpPr>
        <p:spPr>
          <a:xfrm>
            <a:off x="251520" y="260648"/>
            <a:ext cx="1008112"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173620" y="1892055"/>
            <a:ext cx="8681013" cy="2308324"/>
          </a:xfrm>
          <a:prstGeom prst="rect">
            <a:avLst/>
          </a:prstGeom>
        </p:spPr>
        <p:txBody>
          <a:bodyPr wrap="square" anchor="t" anchorCtr="1">
            <a:spAutoFit/>
          </a:bodyPr>
          <a:lstStyle/>
          <a:p>
            <a:pPr algn="l"/>
            <a:r>
              <a:rPr lang="ja-JP" altLang="en-US" sz="3600" dirty="0" smtClean="0"/>
              <a:t>こちらは防災センターです。</a:t>
            </a:r>
            <a:endParaRPr lang="en-US" altLang="ja-JP" sz="3600" dirty="0" smtClean="0"/>
          </a:p>
          <a:p>
            <a:pPr algn="l"/>
            <a:r>
              <a:rPr lang="ja-JP" altLang="en-US" sz="3600" dirty="0" smtClean="0"/>
              <a:t>建物の外の広い場所に避難したら、各施設の責任者は、現在、判明している状況を防災センターに報告してください。</a:t>
            </a:r>
            <a:endParaRPr lang="ja-JP" altLang="en-US" sz="3600" dirty="0"/>
          </a:p>
        </p:txBody>
      </p:sp>
      <p:sp>
        <p:nvSpPr>
          <p:cNvPr id="10" name="正方形/長方形 9"/>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29388262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37886" y="123690"/>
            <a:ext cx="5791200" cy="689111"/>
          </a:xfrm>
        </p:spPr>
        <p:txBody>
          <a:bodyPr/>
          <a:lstStyle/>
          <a:p>
            <a:pPr>
              <a:defRPr/>
            </a:pPr>
            <a:r>
              <a:rPr lang="ja-JP" altLang="en-US" b="0" dirty="0" smtClean="0"/>
              <a:t>■今日の流れ</a:t>
            </a:r>
            <a:endParaRPr lang="ja-JP" altLang="en-US" b="0" dirty="0"/>
          </a:p>
        </p:txBody>
      </p:sp>
      <p:sp>
        <p:nvSpPr>
          <p:cNvPr id="3" name="コンテンツ プレースホルダー 2"/>
          <p:cNvSpPr>
            <a:spLocks noGrp="1"/>
          </p:cNvSpPr>
          <p:nvPr>
            <p:ph idx="1"/>
          </p:nvPr>
        </p:nvSpPr>
        <p:spPr>
          <a:xfrm>
            <a:off x="703943" y="892632"/>
            <a:ext cx="7641771" cy="5203367"/>
          </a:xfrm>
        </p:spPr>
        <p:txBody>
          <a:bodyPr>
            <a:normAutofit/>
          </a:bodyPr>
          <a:lstStyle/>
          <a:p>
            <a:pPr marL="536575" indent="-536575">
              <a:buFont typeface="+mj-lt"/>
              <a:buAutoNum type="arabicPeriod"/>
              <a:defRPr/>
            </a:pPr>
            <a:r>
              <a:rPr lang="en-US" altLang="ja-JP" sz="2800" dirty="0" smtClean="0">
                <a:effectLst>
                  <a:outerShdw blurRad="38100" dist="38100" dir="2700000" algn="tl">
                    <a:srgbClr val="000000">
                      <a:alpha val="43137"/>
                    </a:srgbClr>
                  </a:outerShdw>
                </a:effectLst>
              </a:rPr>
              <a:t>13</a:t>
            </a:r>
            <a:r>
              <a:rPr lang="ja-JP" altLang="en-US" sz="2800" b="1" dirty="0" smtClean="0">
                <a:effectLst>
                  <a:outerShdw blurRad="38100" dist="38100" dir="2700000" algn="tl">
                    <a:srgbClr val="000000">
                      <a:alpha val="43137"/>
                    </a:srgbClr>
                  </a:outerShdw>
                </a:effectLst>
              </a:rPr>
              <a:t>：</a:t>
            </a:r>
            <a:r>
              <a:rPr lang="en-US" altLang="ja-JP" sz="2800" dirty="0" smtClean="0">
                <a:effectLst>
                  <a:outerShdw blurRad="38100" dist="38100" dir="2700000" algn="tl">
                    <a:srgbClr val="000000">
                      <a:alpha val="43137"/>
                    </a:srgbClr>
                  </a:outerShdw>
                </a:effectLst>
              </a:rPr>
              <a:t>0</a:t>
            </a:r>
            <a:r>
              <a:rPr lang="en-US" altLang="ja-JP" sz="2800" b="1" dirty="0" smtClean="0">
                <a:effectLst>
                  <a:outerShdw blurRad="38100" dist="38100" dir="2700000" algn="tl">
                    <a:srgbClr val="000000">
                      <a:alpha val="43137"/>
                    </a:srgbClr>
                  </a:outerShdw>
                </a:effectLst>
              </a:rPr>
              <a:t>0~13</a:t>
            </a:r>
            <a:r>
              <a:rPr lang="ja-JP" altLang="en-US" sz="2800" b="1" dirty="0" smtClean="0">
                <a:effectLst>
                  <a:outerShdw blurRad="38100" dist="38100" dir="2700000" algn="tl">
                    <a:srgbClr val="000000">
                      <a:alpha val="43137"/>
                    </a:srgbClr>
                  </a:outerShdw>
                </a:effectLst>
              </a:rPr>
              <a:t>：</a:t>
            </a:r>
            <a:r>
              <a:rPr lang="en-US" altLang="ja-JP" sz="2800" dirty="0" smtClean="0">
                <a:effectLst>
                  <a:outerShdw blurRad="38100" dist="38100" dir="2700000" algn="tl">
                    <a:srgbClr val="000000">
                      <a:alpha val="43137"/>
                    </a:srgbClr>
                  </a:outerShdw>
                </a:effectLst>
              </a:rPr>
              <a:t>3</a:t>
            </a:r>
            <a:r>
              <a:rPr lang="en-US" altLang="ja-JP" sz="2800" b="1" dirty="0" smtClean="0">
                <a:effectLst>
                  <a:outerShdw blurRad="38100" dist="38100" dir="2700000" algn="tl">
                    <a:srgbClr val="000000">
                      <a:alpha val="43137"/>
                    </a:srgbClr>
                  </a:outerShdw>
                </a:effectLst>
              </a:rPr>
              <a:t>0</a:t>
            </a:r>
            <a:r>
              <a:rPr lang="ja-JP" altLang="en-US" sz="2800" dirty="0" smtClean="0">
                <a:effectLst>
                  <a:outerShdw blurRad="38100" dist="38100" dir="2700000" algn="tl">
                    <a:srgbClr val="000000">
                      <a:alpha val="43137"/>
                    </a:srgbClr>
                  </a:outerShdw>
                </a:effectLst>
              </a:rPr>
              <a:t> </a:t>
            </a:r>
            <a:r>
              <a:rPr lang="en-US" altLang="ja-JP" sz="2800" dirty="0" smtClean="0">
                <a:effectLst>
                  <a:outerShdw blurRad="38100" dist="38100" dir="2700000" algn="tl">
                    <a:srgbClr val="000000">
                      <a:alpha val="43137"/>
                    </a:srgbClr>
                  </a:outerShdw>
                </a:effectLst>
              </a:rPr>
              <a:t>- </a:t>
            </a:r>
            <a:r>
              <a:rPr lang="ja-JP" altLang="en-US" sz="2800" b="1" dirty="0" smtClean="0">
                <a:effectLst>
                  <a:outerShdw blurRad="38100" dist="38100" dir="2700000" algn="tl">
                    <a:srgbClr val="000000">
                      <a:alpha val="43137"/>
                    </a:srgbClr>
                  </a:outerShdw>
                </a:effectLst>
              </a:rPr>
              <a:t>オリエンテーション</a:t>
            </a:r>
            <a:endParaRPr lang="en-US" altLang="ja-JP" sz="2800" dirty="0">
              <a:effectLst>
                <a:outerShdw blurRad="38100" dist="38100" dir="2700000" algn="tl">
                  <a:srgbClr val="000000">
                    <a:alpha val="43137"/>
                  </a:srgbClr>
                </a:outerShdw>
              </a:effectLst>
            </a:endParaRPr>
          </a:p>
          <a:p>
            <a:pPr marL="536575" indent="-536575">
              <a:buFont typeface="+mj-lt"/>
              <a:buAutoNum type="arabicPeriod"/>
              <a:defRPr/>
            </a:pPr>
            <a:r>
              <a:rPr lang="en-US" altLang="ja-JP" sz="2800" dirty="0" smtClean="0">
                <a:effectLst>
                  <a:outerShdw blurRad="38100" dist="38100" dir="2700000" algn="tl">
                    <a:srgbClr val="000000">
                      <a:alpha val="43137"/>
                    </a:srgbClr>
                  </a:outerShdw>
                </a:effectLst>
              </a:rPr>
              <a:t>13</a:t>
            </a:r>
            <a:r>
              <a:rPr lang="ja-JP" altLang="en-US" sz="2800" dirty="0" smtClean="0">
                <a:effectLst>
                  <a:outerShdw blurRad="38100" dist="38100" dir="2700000" algn="tl">
                    <a:srgbClr val="000000">
                      <a:alpha val="43137"/>
                    </a:srgbClr>
                  </a:outerShdw>
                </a:effectLst>
              </a:rPr>
              <a:t>：</a:t>
            </a:r>
            <a:r>
              <a:rPr lang="en-US" altLang="ja-JP" sz="2800" dirty="0" smtClean="0">
                <a:effectLst>
                  <a:outerShdw blurRad="38100" dist="38100" dir="2700000" algn="tl">
                    <a:srgbClr val="000000">
                      <a:alpha val="43137"/>
                    </a:srgbClr>
                  </a:outerShdw>
                </a:effectLst>
              </a:rPr>
              <a:t>30~15</a:t>
            </a:r>
            <a:r>
              <a:rPr lang="ja-JP" altLang="en-US" sz="2800" dirty="0" smtClean="0">
                <a:effectLst>
                  <a:outerShdw blurRad="38100" dist="38100" dir="2700000" algn="tl">
                    <a:srgbClr val="000000">
                      <a:alpha val="43137"/>
                    </a:srgbClr>
                  </a:outerShdw>
                </a:effectLst>
              </a:rPr>
              <a:t>：</a:t>
            </a:r>
            <a:r>
              <a:rPr lang="en-US" altLang="ja-JP" sz="2800" dirty="0" smtClean="0">
                <a:effectLst>
                  <a:outerShdw blurRad="38100" dist="38100" dir="2700000" algn="tl">
                    <a:srgbClr val="000000">
                      <a:alpha val="43137"/>
                    </a:srgbClr>
                  </a:outerShdw>
                </a:effectLst>
              </a:rPr>
              <a:t>00</a:t>
            </a:r>
            <a:r>
              <a:rPr lang="ja-JP" altLang="en-US" sz="2800" dirty="0" smtClean="0">
                <a:effectLst>
                  <a:outerShdw blurRad="38100" dist="38100" dir="2700000" algn="tl">
                    <a:srgbClr val="000000">
                      <a:alpha val="43137"/>
                    </a:srgbClr>
                  </a:outerShdw>
                </a:effectLst>
              </a:rPr>
              <a:t> </a:t>
            </a:r>
            <a:r>
              <a:rPr lang="en-US" altLang="ja-JP" sz="2800" dirty="0" smtClean="0">
                <a:effectLst>
                  <a:outerShdw blurRad="38100" dist="38100" dir="2700000" algn="tl">
                    <a:srgbClr val="000000">
                      <a:alpha val="43137"/>
                    </a:srgbClr>
                  </a:outerShdw>
                </a:effectLst>
              </a:rPr>
              <a:t>- </a:t>
            </a:r>
            <a:r>
              <a:rPr lang="ja-JP" altLang="en-US" sz="2800" dirty="0" smtClean="0">
                <a:effectLst>
                  <a:outerShdw blurRad="38100" dist="38100" dir="2700000" algn="tl">
                    <a:srgbClr val="000000">
                      <a:alpha val="43137"/>
                    </a:srgbClr>
                  </a:outerShdw>
                </a:effectLst>
              </a:rPr>
              <a:t>シミュレーション訓練</a:t>
            </a:r>
            <a:endParaRPr lang="en-US" altLang="ja-JP" sz="2800" dirty="0" smtClean="0">
              <a:effectLst>
                <a:outerShdw blurRad="38100" dist="38100" dir="2700000" algn="tl">
                  <a:srgbClr val="000000">
                    <a:alpha val="43137"/>
                  </a:srgbClr>
                </a:outerShdw>
              </a:effectLst>
            </a:endParaRPr>
          </a:p>
          <a:p>
            <a:pPr marL="536575" indent="-536575">
              <a:buFont typeface="+mj-lt"/>
              <a:buAutoNum type="arabicPeriod"/>
              <a:defRPr/>
            </a:pPr>
            <a:r>
              <a:rPr lang="en-US" altLang="ja-JP" sz="2800" dirty="0" smtClean="0">
                <a:effectLst>
                  <a:outerShdw blurRad="38100" dist="38100" dir="2700000" algn="tl">
                    <a:srgbClr val="000000">
                      <a:alpha val="43137"/>
                    </a:srgbClr>
                  </a:outerShdw>
                </a:effectLst>
              </a:rPr>
              <a:t>15:00~15:15 - </a:t>
            </a:r>
            <a:r>
              <a:rPr lang="ja-JP" altLang="en-US" sz="2800" dirty="0" smtClean="0">
                <a:effectLst>
                  <a:outerShdw blurRad="38100" dist="38100" dir="2700000" algn="tl">
                    <a:srgbClr val="000000">
                      <a:alpha val="43137"/>
                    </a:srgbClr>
                  </a:outerShdw>
                </a:effectLst>
              </a:rPr>
              <a:t>休憩</a:t>
            </a:r>
            <a:endParaRPr lang="en-US" altLang="ja-JP" sz="2800" dirty="0" smtClean="0">
              <a:effectLst>
                <a:outerShdw blurRad="38100" dist="38100" dir="2700000" algn="tl">
                  <a:srgbClr val="000000">
                    <a:alpha val="43137"/>
                  </a:srgbClr>
                </a:outerShdw>
              </a:effectLst>
            </a:endParaRPr>
          </a:p>
          <a:p>
            <a:pPr marL="536575" indent="-536575">
              <a:buFont typeface="+mj-lt"/>
              <a:buAutoNum type="arabicPeriod"/>
              <a:defRPr/>
            </a:pPr>
            <a:r>
              <a:rPr lang="en-US" altLang="ja-JP" sz="2800" dirty="0" smtClean="0">
                <a:effectLst>
                  <a:outerShdw blurRad="38100" dist="38100" dir="2700000" algn="tl">
                    <a:srgbClr val="000000">
                      <a:alpha val="43137"/>
                    </a:srgbClr>
                  </a:outerShdw>
                </a:effectLst>
              </a:rPr>
              <a:t>15:15~16</a:t>
            </a:r>
            <a:r>
              <a:rPr lang="ja-JP" altLang="en-US" sz="2800" dirty="0" smtClean="0">
                <a:effectLst>
                  <a:outerShdw blurRad="38100" dist="38100" dir="2700000" algn="tl">
                    <a:srgbClr val="000000">
                      <a:alpha val="43137"/>
                    </a:srgbClr>
                  </a:outerShdw>
                </a:effectLst>
              </a:rPr>
              <a:t>：</a:t>
            </a:r>
            <a:r>
              <a:rPr lang="en-US" altLang="ja-JP" sz="2800" dirty="0" smtClean="0">
                <a:effectLst>
                  <a:outerShdw blurRad="38100" dist="38100" dir="2700000" algn="tl">
                    <a:srgbClr val="000000">
                      <a:alpha val="43137"/>
                    </a:srgbClr>
                  </a:outerShdw>
                </a:effectLst>
              </a:rPr>
              <a:t>15</a:t>
            </a:r>
            <a:r>
              <a:rPr lang="ja-JP" altLang="en-US" sz="2800" dirty="0" smtClean="0">
                <a:effectLst>
                  <a:outerShdw blurRad="38100" dist="38100" dir="2700000" algn="tl">
                    <a:srgbClr val="000000">
                      <a:alpha val="43137"/>
                    </a:srgbClr>
                  </a:outerShdw>
                </a:effectLst>
              </a:rPr>
              <a:t> </a:t>
            </a:r>
            <a:r>
              <a:rPr lang="en-US" altLang="ja-JP" sz="2800" dirty="0" smtClean="0">
                <a:effectLst>
                  <a:outerShdw blurRad="38100" dist="38100" dir="2700000" algn="tl">
                    <a:srgbClr val="000000">
                      <a:alpha val="43137"/>
                    </a:srgbClr>
                  </a:outerShdw>
                </a:effectLst>
              </a:rPr>
              <a:t>- </a:t>
            </a:r>
            <a:r>
              <a:rPr lang="ja-JP" altLang="en-US" sz="2800" dirty="0" smtClean="0">
                <a:effectLst>
                  <a:outerShdw blurRad="38100" dist="38100" dir="2700000" algn="tl">
                    <a:srgbClr val="000000">
                      <a:alpha val="43137"/>
                    </a:srgbClr>
                  </a:outerShdw>
                </a:effectLst>
              </a:rPr>
              <a:t>振り返り</a:t>
            </a:r>
            <a:endParaRPr lang="en-US" altLang="ja-JP" sz="2800" dirty="0" smtClean="0">
              <a:effectLst>
                <a:outerShdw blurRad="38100" dist="38100" dir="2700000" algn="tl">
                  <a:srgbClr val="000000">
                    <a:alpha val="43137"/>
                  </a:srgbClr>
                </a:outerShdw>
              </a:effectLst>
            </a:endParaRPr>
          </a:p>
          <a:p>
            <a:pPr marL="536575" indent="-536575">
              <a:buFont typeface="+mj-lt"/>
              <a:buAutoNum type="arabicPeriod"/>
              <a:defRPr/>
            </a:pPr>
            <a:r>
              <a:rPr lang="en-US" altLang="ja-JP" sz="2800" dirty="0" smtClean="0">
                <a:effectLst>
                  <a:outerShdw blurRad="38100" dist="38100" dir="2700000" algn="tl">
                    <a:srgbClr val="000000">
                      <a:alpha val="43137"/>
                    </a:srgbClr>
                  </a:outerShdw>
                </a:effectLst>
              </a:rPr>
              <a:t>16:15~16:30 - </a:t>
            </a:r>
            <a:r>
              <a:rPr lang="ja-JP" altLang="en-US" sz="2800" dirty="0" smtClean="0">
                <a:effectLst>
                  <a:outerShdw blurRad="38100" dist="38100" dir="2700000" algn="tl">
                    <a:srgbClr val="000000">
                      <a:alpha val="43137"/>
                    </a:srgbClr>
                  </a:outerShdw>
                </a:effectLst>
              </a:rPr>
              <a:t>共有</a:t>
            </a:r>
            <a:endParaRPr lang="en-US" altLang="ja-JP" sz="2800" dirty="0" smtClean="0">
              <a:effectLst>
                <a:outerShdw blurRad="38100" dist="38100" dir="2700000" algn="tl">
                  <a:srgbClr val="000000">
                    <a:alpha val="43137"/>
                  </a:srgbClr>
                </a:outerShdw>
              </a:effectLst>
            </a:endParaRPr>
          </a:p>
          <a:p>
            <a:pPr marL="536575" indent="-536575">
              <a:buFont typeface="+mj-lt"/>
              <a:buAutoNum type="arabicPeriod"/>
              <a:defRPr/>
            </a:pPr>
            <a:r>
              <a:rPr lang="en-US" altLang="ja-JP" sz="2800" dirty="0" smtClean="0">
                <a:effectLst>
                  <a:outerShdw blurRad="38100" dist="38100" dir="2700000" algn="tl">
                    <a:srgbClr val="000000">
                      <a:alpha val="43137"/>
                    </a:srgbClr>
                  </a:outerShdw>
                </a:effectLst>
              </a:rPr>
              <a:t>16:30~17:00 - </a:t>
            </a:r>
            <a:r>
              <a:rPr lang="ja-JP" altLang="en-US" sz="2800" dirty="0" smtClean="0">
                <a:effectLst>
                  <a:outerShdw blurRad="38100" dist="38100" dir="2700000" algn="tl">
                    <a:srgbClr val="000000">
                      <a:alpha val="43137"/>
                    </a:srgbClr>
                  </a:outerShdw>
                </a:effectLst>
              </a:rPr>
              <a:t>講評　</a:t>
            </a:r>
            <a:endParaRPr lang="en-US" altLang="ja-JP" sz="2800" dirty="0" smtClean="0">
              <a:effectLst>
                <a:outerShdw blurRad="38100" dist="38100" dir="2700000" algn="tl">
                  <a:srgbClr val="000000">
                    <a:alpha val="43137"/>
                  </a:srgbClr>
                </a:outerShdw>
              </a:effectLst>
            </a:endParaRPr>
          </a:p>
        </p:txBody>
      </p:sp>
      <p:pic>
        <p:nvPicPr>
          <p:cNvPr id="4"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5" name="正方形/長方形 4"/>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61258" y="246743"/>
            <a:ext cx="754380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14:20</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7" name="テキスト ボックス 6"/>
          <p:cNvSpPr txBox="1"/>
          <p:nvPr/>
        </p:nvSpPr>
        <p:spPr>
          <a:xfrm>
            <a:off x="251520" y="260648"/>
            <a:ext cx="1008112"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173620" y="1892055"/>
            <a:ext cx="8681013" cy="3970318"/>
          </a:xfrm>
          <a:prstGeom prst="rect">
            <a:avLst/>
          </a:prstGeom>
        </p:spPr>
        <p:txBody>
          <a:bodyPr wrap="square" anchor="t" anchorCtr="1">
            <a:spAutoFit/>
          </a:bodyPr>
          <a:lstStyle/>
          <a:p>
            <a:pPr algn="l"/>
            <a:r>
              <a:rPr lang="ja-JP" altLang="en-US" sz="3600" dirty="0" smtClean="0"/>
              <a:t>こちらは防災センターです。まだ余震が続いています。</a:t>
            </a:r>
            <a:endParaRPr lang="en-US" altLang="ja-JP" sz="3600" dirty="0" smtClean="0"/>
          </a:p>
          <a:p>
            <a:pPr algn="l"/>
            <a:r>
              <a:rPr lang="ja-JP" altLang="en-US" sz="3600" dirty="0" smtClean="0"/>
              <a:t>また、府内の一部地域で火災が発生しています。</a:t>
            </a:r>
            <a:endParaRPr lang="en-US" altLang="ja-JP" sz="3600" dirty="0" smtClean="0"/>
          </a:p>
          <a:p>
            <a:pPr algn="l"/>
            <a:r>
              <a:rPr lang="ja-JP" altLang="en-US" sz="3600" dirty="0" smtClean="0"/>
              <a:t>交通機関は全面的に停止している模様です。</a:t>
            </a:r>
            <a:endParaRPr lang="en-US" altLang="ja-JP" sz="3600" dirty="0" smtClean="0"/>
          </a:p>
          <a:p>
            <a:pPr algn="l"/>
            <a:r>
              <a:rPr lang="ja-JP" altLang="en-US" sz="3600" dirty="0" smtClean="0"/>
              <a:t>なお、この地震による津波の恐れはありません。</a:t>
            </a:r>
            <a:endParaRPr lang="ja-JP" altLang="en-US" sz="3600" dirty="0"/>
          </a:p>
        </p:txBody>
      </p:sp>
      <p:sp>
        <p:nvSpPr>
          <p:cNvPr id="10" name="正方形/長方形 9"/>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29388262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61258" y="246743"/>
            <a:ext cx="754380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14:30</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7" name="テキスト ボックス 6"/>
          <p:cNvSpPr txBox="1"/>
          <p:nvPr/>
        </p:nvSpPr>
        <p:spPr>
          <a:xfrm>
            <a:off x="251520" y="260648"/>
            <a:ext cx="1008112"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173620" y="1892055"/>
            <a:ext cx="8681013" cy="3477875"/>
          </a:xfrm>
          <a:prstGeom prst="rect">
            <a:avLst/>
          </a:prstGeom>
        </p:spPr>
        <p:txBody>
          <a:bodyPr wrap="square" anchor="t" anchorCtr="1">
            <a:spAutoFit/>
          </a:bodyPr>
          <a:lstStyle/>
          <a:p>
            <a:pPr algn="l"/>
            <a:r>
              <a:rPr lang="ja-JP" altLang="en-US" sz="2000" dirty="0" smtClean="0"/>
              <a:t>こちらは防災センターです。気象庁の発表によると、引き続き大きな余震が発生する可能性があるとのことです。建物の中には絶対に入らないでください。</a:t>
            </a:r>
            <a:endParaRPr lang="en-US" altLang="ja-JP" sz="2000" dirty="0" smtClean="0"/>
          </a:p>
          <a:p>
            <a:pPr algn="l"/>
            <a:endParaRPr lang="ja-JP" altLang="en-US" sz="2000" dirty="0" smtClean="0"/>
          </a:p>
          <a:p>
            <a:pPr algn="l"/>
            <a:r>
              <a:rPr lang="ja-JP" altLang="en-US" sz="2000" dirty="0" smtClean="0"/>
              <a:t>こちらは防災センターです。現在までの情報を総合すると、皆さまの帰宅には相当な困難が予測されます。無理に帰宅しようとせず、収容避難所である中央高校に避難してください。中央高校は耐震設計が十分になされており安全です。慌てずに中央高校に移動してください。</a:t>
            </a:r>
            <a:endParaRPr lang="en-US" altLang="ja-JP" sz="2000" dirty="0" smtClean="0"/>
          </a:p>
          <a:p>
            <a:pPr algn="l"/>
            <a:endParaRPr lang="ja-JP" altLang="en-US" sz="2000" dirty="0" smtClean="0"/>
          </a:p>
          <a:p>
            <a:pPr algn="l"/>
            <a:r>
              <a:rPr lang="ja-JP" altLang="en-US" sz="2000" dirty="0" smtClean="0"/>
              <a:t>こちらは防災センターです。いま伝えましたように、帰宅せずに中央高校に避難してください。エル・おおさか入居者の皆さまは、利用者の避難を誘導してください。</a:t>
            </a:r>
            <a:endParaRPr lang="ja-JP" altLang="en-US" sz="2000" dirty="0"/>
          </a:p>
        </p:txBody>
      </p:sp>
      <p:sp>
        <p:nvSpPr>
          <p:cNvPr id="10" name="正方形/長方形 9"/>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29388262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61258" y="246743"/>
            <a:ext cx="754380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14:40</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7" name="テキスト ボックス 6"/>
          <p:cNvSpPr txBox="1"/>
          <p:nvPr/>
        </p:nvSpPr>
        <p:spPr>
          <a:xfrm>
            <a:off x="251520" y="260648"/>
            <a:ext cx="1008112"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173620" y="1892055"/>
            <a:ext cx="8681013" cy="2862322"/>
          </a:xfrm>
          <a:prstGeom prst="rect">
            <a:avLst/>
          </a:prstGeom>
        </p:spPr>
        <p:txBody>
          <a:bodyPr wrap="square" anchor="t" anchorCtr="1">
            <a:spAutoFit/>
          </a:bodyPr>
          <a:lstStyle/>
          <a:p>
            <a:pPr algn="l"/>
            <a:r>
              <a:rPr lang="ja-JP" altLang="en-US" sz="3600" dirty="0" smtClean="0"/>
              <a:t>こちらは防災センターです。</a:t>
            </a:r>
            <a:endParaRPr lang="en-US" altLang="ja-JP" sz="3600" dirty="0" smtClean="0"/>
          </a:p>
          <a:p>
            <a:pPr algn="l"/>
            <a:endParaRPr lang="en-US" altLang="ja-JP" sz="3600" dirty="0" smtClean="0"/>
          </a:p>
          <a:p>
            <a:pPr algn="l"/>
            <a:r>
              <a:rPr lang="ja-JP" altLang="en-US" sz="3600" dirty="0" smtClean="0"/>
              <a:t>中央高校に避難したら、各施設の責任者は、現在、判明している状況を防災センターに報告してください。</a:t>
            </a:r>
            <a:endParaRPr lang="ja-JP" altLang="en-US" sz="3600" dirty="0"/>
          </a:p>
        </p:txBody>
      </p:sp>
      <p:sp>
        <p:nvSpPr>
          <p:cNvPr id="10" name="正方形/長方形 9"/>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29388262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212458" y="2132856"/>
            <a:ext cx="8564562" cy="2503487"/>
          </a:xfrm>
          <a:prstGeom prst="rect">
            <a:avLst/>
          </a:prstGeom>
          <a:noFill/>
          <a:ln w="9525">
            <a:noFill/>
            <a:miter lim="800000"/>
            <a:headEnd/>
            <a:tailEnd/>
          </a:ln>
        </p:spPr>
        <p:txBody>
          <a:bodyPr anchor="ctr"/>
          <a:lstStyle/>
          <a:p>
            <a:pPr algn="ctr">
              <a:defRPr/>
            </a:pPr>
            <a:r>
              <a:rPr lang="ja-JP" altLang="en-US" sz="8800" b="1" kern="0" dirty="0" smtClean="0">
                <a:solidFill>
                  <a:schemeClr val="accent4">
                    <a:lumMod val="10000"/>
                  </a:schemeClr>
                </a:solidFill>
                <a:latin typeface="+mj-lt"/>
                <a:ea typeface="+mj-ea"/>
                <a:cs typeface="+mj-cs"/>
              </a:rPr>
              <a:t>休憩</a:t>
            </a:r>
            <a:endParaRPr lang="ja-JP" altLang="en-US" sz="8800" b="1" kern="0" dirty="0">
              <a:solidFill>
                <a:schemeClr val="accent4">
                  <a:lumMod val="10000"/>
                </a:schemeClr>
              </a:solidFill>
              <a:latin typeface="+mj-lt"/>
              <a:ea typeface="+mj-ea"/>
              <a:cs typeface="+mj-cs"/>
            </a:endParaRPr>
          </a:p>
        </p:txBody>
      </p:sp>
      <p:pic>
        <p:nvPicPr>
          <p:cNvPr id="74754" name="Picture 2" descr="C:\Users\meshitsuka.L-BRAINS\AppData\Local\Microsoft\Windows\Temporary Internet Files\Content.IE5\6IU1S486\MM900189203[1].gif"/>
          <p:cNvPicPr>
            <a:picLocks noChangeAspect="1" noChangeArrowheads="1" noCrop="1"/>
          </p:cNvPicPr>
          <p:nvPr/>
        </p:nvPicPr>
        <p:blipFill>
          <a:blip r:embed="rId2" cstate="print">
            <a:extLst>
              <a:ext uri="{BEBA8EAE-BF5A-486C-A8C5-ECC9F3942E4B}">
                <a14:imgProps xmlns="" xmlns:a14="http://schemas.microsoft.com/office/drawing/2010/main">
                  <a14:imgLayer r:embed="rId3">
                    <a14:imgEffect>
                      <a14:saturation sat="0"/>
                    </a14:imgEffect>
                  </a14:imgLayer>
                </a14:imgProps>
              </a:ext>
              <a:ext uri="{28A0092B-C50C-407E-A947-70E740481C1C}">
                <a14:useLocalDpi xmlns="" xmlns:a14="http://schemas.microsoft.com/office/drawing/2010/main" val="0"/>
              </a:ext>
            </a:extLst>
          </a:blip>
          <a:srcRect/>
          <a:stretch>
            <a:fillRect/>
          </a:stretch>
        </p:blipFill>
        <p:spPr bwMode="auto">
          <a:xfrm>
            <a:off x="6394450" y="3688604"/>
            <a:ext cx="1849664" cy="2448085"/>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2" descr="saveMLAK-400x312.png"/>
          <p:cNvPicPr>
            <a:picLocks noChangeAspect="1" noChangeArrowheads="1"/>
          </p:cNvPicPr>
          <p:nvPr/>
        </p:nvPicPr>
        <p:blipFill>
          <a:blip r:embed="rId4" cstate="print"/>
          <a:srcRect/>
          <a:stretch>
            <a:fillRect/>
          </a:stretch>
        </p:blipFill>
        <p:spPr bwMode="auto">
          <a:xfrm>
            <a:off x="8008791" y="0"/>
            <a:ext cx="1135209" cy="885463"/>
          </a:xfrm>
          <a:prstGeom prst="rect">
            <a:avLst/>
          </a:prstGeom>
          <a:noFill/>
        </p:spPr>
      </p:pic>
      <p:sp>
        <p:nvSpPr>
          <p:cNvPr id="5" name="正方形/長方形 4"/>
          <p:cNvSpPr/>
          <p:nvPr/>
        </p:nvSpPr>
        <p:spPr>
          <a:xfrm>
            <a:off x="0" y="6488668"/>
            <a:ext cx="2146357" cy="369332"/>
          </a:xfrm>
          <a:prstGeom prst="rect">
            <a:avLst/>
          </a:prstGeom>
        </p:spPr>
        <p:txBody>
          <a:bodyPr wrap="none">
            <a:spAutoFit/>
          </a:bodyPr>
          <a:lstStyle/>
          <a:p>
            <a:r>
              <a:rPr lang="en-US" altLang="ja-JP" dirty="0" smtClean="0">
                <a:hlinkClick r:id="rId5"/>
              </a:rPr>
              <a:t>http://savemlak.jp/</a:t>
            </a:r>
            <a:endParaRPr lang="en-US" altLang="ja-JP" dirty="0" smtClean="0"/>
          </a:p>
        </p:txBody>
      </p:sp>
    </p:spTree>
    <p:extLst>
      <p:ext uri="{BB962C8B-B14F-4D97-AF65-F5344CB8AC3E}">
        <p14:creationId xmlns="" xmlns:p14="http://schemas.microsoft.com/office/powerpoint/2010/main" val="16679629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212458" y="2132856"/>
            <a:ext cx="8564562" cy="2503487"/>
          </a:xfrm>
          <a:prstGeom prst="rect">
            <a:avLst/>
          </a:prstGeom>
          <a:noFill/>
          <a:ln w="9525">
            <a:noFill/>
            <a:miter lim="800000"/>
            <a:headEnd/>
            <a:tailEnd/>
          </a:ln>
        </p:spPr>
        <p:txBody>
          <a:bodyPr anchor="ctr"/>
          <a:lstStyle/>
          <a:p>
            <a:pPr algn="ctr">
              <a:defRPr/>
            </a:pPr>
            <a:r>
              <a:rPr lang="ja-JP" altLang="en-US" sz="8800" b="1" kern="0" dirty="0" smtClean="0">
                <a:solidFill>
                  <a:schemeClr val="accent4">
                    <a:lumMod val="10000"/>
                  </a:schemeClr>
                </a:solidFill>
                <a:latin typeface="+mj-lt"/>
                <a:ea typeface="+mj-ea"/>
                <a:cs typeface="+mj-cs"/>
              </a:rPr>
              <a:t>振り返り</a:t>
            </a:r>
            <a:endParaRPr lang="ja-JP" altLang="en-US" sz="8800" b="1" kern="0" dirty="0">
              <a:solidFill>
                <a:schemeClr val="accent4">
                  <a:lumMod val="10000"/>
                </a:schemeClr>
              </a:solidFill>
              <a:latin typeface="+mj-lt"/>
              <a:ea typeface="+mj-ea"/>
              <a:cs typeface="+mj-cs"/>
            </a:endParaRPr>
          </a:p>
        </p:txBody>
      </p:sp>
      <p:pic>
        <p:nvPicPr>
          <p:cNvPr id="4" name="Picture 2" descr="saveMLAK-400x312.png"/>
          <p:cNvPicPr>
            <a:picLocks noChangeAspect="1" noChangeArrowheads="1"/>
          </p:cNvPicPr>
          <p:nvPr/>
        </p:nvPicPr>
        <p:blipFill>
          <a:blip r:embed="rId2" cstate="print"/>
          <a:srcRect/>
          <a:stretch>
            <a:fillRect/>
          </a:stretch>
        </p:blipFill>
        <p:spPr bwMode="auto">
          <a:xfrm>
            <a:off x="8008791" y="0"/>
            <a:ext cx="1135209" cy="885463"/>
          </a:xfrm>
          <a:prstGeom prst="rect">
            <a:avLst/>
          </a:prstGeom>
          <a:noFill/>
        </p:spPr>
      </p:pic>
      <p:sp>
        <p:nvSpPr>
          <p:cNvPr id="5" name="正方形/長方形 4"/>
          <p:cNvSpPr/>
          <p:nvPr/>
        </p:nvSpPr>
        <p:spPr>
          <a:xfrm>
            <a:off x="0" y="6488668"/>
            <a:ext cx="2146357" cy="369332"/>
          </a:xfrm>
          <a:prstGeom prst="rect">
            <a:avLst/>
          </a:prstGeom>
        </p:spPr>
        <p:txBody>
          <a:bodyPr wrap="none">
            <a:spAutoFit/>
          </a:bodyPr>
          <a:lstStyle/>
          <a:p>
            <a:r>
              <a:rPr lang="en-US" altLang="ja-JP" dirty="0" smtClean="0">
                <a:hlinkClick r:id="rId3"/>
              </a:rPr>
              <a:t>http://savemlak.jp/</a:t>
            </a:r>
            <a:endParaRPr lang="en-US" altLang="ja-JP" dirty="0" smtClean="0"/>
          </a:p>
        </p:txBody>
      </p:sp>
    </p:spTree>
    <p:extLst>
      <p:ext uri="{BB962C8B-B14F-4D97-AF65-F5344CB8AC3E}">
        <p14:creationId xmlns="" xmlns:p14="http://schemas.microsoft.com/office/powerpoint/2010/main" val="16679629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212458" y="2132856"/>
            <a:ext cx="8564562" cy="2503487"/>
          </a:xfrm>
          <a:prstGeom prst="rect">
            <a:avLst/>
          </a:prstGeom>
          <a:noFill/>
          <a:ln w="9525">
            <a:noFill/>
            <a:miter lim="800000"/>
            <a:headEnd/>
            <a:tailEnd/>
          </a:ln>
        </p:spPr>
        <p:txBody>
          <a:bodyPr anchor="ctr"/>
          <a:lstStyle/>
          <a:p>
            <a:pPr algn="ctr">
              <a:defRPr/>
            </a:pPr>
            <a:r>
              <a:rPr lang="ja-JP" altLang="en-US" sz="8800" b="1" kern="0" dirty="0" smtClean="0">
                <a:solidFill>
                  <a:schemeClr val="accent4">
                    <a:lumMod val="10000"/>
                  </a:schemeClr>
                </a:solidFill>
                <a:latin typeface="+mj-lt"/>
                <a:ea typeface="+mj-ea"/>
                <a:cs typeface="+mj-cs"/>
              </a:rPr>
              <a:t>共有</a:t>
            </a:r>
            <a:endParaRPr lang="ja-JP" altLang="en-US" sz="8800" b="1" kern="0" dirty="0">
              <a:solidFill>
                <a:schemeClr val="accent4">
                  <a:lumMod val="10000"/>
                </a:schemeClr>
              </a:solidFill>
              <a:latin typeface="+mj-lt"/>
              <a:ea typeface="+mj-ea"/>
              <a:cs typeface="+mj-cs"/>
            </a:endParaRPr>
          </a:p>
        </p:txBody>
      </p:sp>
      <p:pic>
        <p:nvPicPr>
          <p:cNvPr id="4" name="Picture 2" descr="saveMLAK-400x312.png"/>
          <p:cNvPicPr>
            <a:picLocks noChangeAspect="1" noChangeArrowheads="1"/>
          </p:cNvPicPr>
          <p:nvPr/>
        </p:nvPicPr>
        <p:blipFill>
          <a:blip r:embed="rId2" cstate="print"/>
          <a:srcRect/>
          <a:stretch>
            <a:fillRect/>
          </a:stretch>
        </p:blipFill>
        <p:spPr bwMode="auto">
          <a:xfrm>
            <a:off x="8008791" y="0"/>
            <a:ext cx="1135209" cy="885463"/>
          </a:xfrm>
          <a:prstGeom prst="rect">
            <a:avLst/>
          </a:prstGeom>
          <a:noFill/>
        </p:spPr>
      </p:pic>
      <p:sp>
        <p:nvSpPr>
          <p:cNvPr id="5" name="正方形/長方形 4"/>
          <p:cNvSpPr/>
          <p:nvPr/>
        </p:nvSpPr>
        <p:spPr>
          <a:xfrm>
            <a:off x="0" y="6488668"/>
            <a:ext cx="2146357" cy="369332"/>
          </a:xfrm>
          <a:prstGeom prst="rect">
            <a:avLst/>
          </a:prstGeom>
        </p:spPr>
        <p:txBody>
          <a:bodyPr wrap="none">
            <a:spAutoFit/>
          </a:bodyPr>
          <a:lstStyle/>
          <a:p>
            <a:r>
              <a:rPr lang="en-US" altLang="ja-JP" dirty="0" smtClean="0">
                <a:hlinkClick r:id="rId3"/>
              </a:rPr>
              <a:t>http://savemlak.jp/</a:t>
            </a:r>
            <a:endParaRPr lang="en-US" altLang="ja-JP" dirty="0" smtClean="0"/>
          </a:p>
        </p:txBody>
      </p:sp>
    </p:spTree>
    <p:extLst>
      <p:ext uri="{BB962C8B-B14F-4D97-AF65-F5344CB8AC3E}">
        <p14:creationId xmlns="" xmlns:p14="http://schemas.microsoft.com/office/powerpoint/2010/main" val="16679629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スライド番号プレースホルダ 5"/>
          <p:cNvSpPr txBox="1">
            <a:spLocks noGrp="1"/>
          </p:cNvSpPr>
          <p:nvPr/>
        </p:nvSpPr>
        <p:spPr bwMode="auto">
          <a:xfrm>
            <a:off x="6877050" y="6381750"/>
            <a:ext cx="2133600" cy="47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01F0D83F-990D-4538-9015-68E30CBA4971}" type="slidenum">
              <a:rPr lang="en-US" altLang="ja-JP">
                <a:latin typeface="ＭＳ ゴシック" pitchFamily="49" charset="-128"/>
                <a:ea typeface="ＭＳ ゴシック" pitchFamily="49" charset="-128"/>
              </a:rPr>
              <a:pPr algn="r" eaLnBrk="1" hangingPunct="1"/>
              <a:t>26</a:t>
            </a:fld>
            <a:endParaRPr lang="en-US" altLang="ja-JP">
              <a:latin typeface="ＭＳ ゴシック" pitchFamily="49" charset="-128"/>
              <a:ea typeface="ＭＳ ゴシック" pitchFamily="49" charset="-128"/>
            </a:endParaRPr>
          </a:p>
        </p:txBody>
      </p:sp>
      <p:sp>
        <p:nvSpPr>
          <p:cNvPr id="6" name="タイトル 1"/>
          <p:cNvSpPr txBox="1">
            <a:spLocks/>
          </p:cNvSpPr>
          <p:nvPr/>
        </p:nvSpPr>
        <p:spPr>
          <a:xfrm>
            <a:off x="261258" y="246743"/>
            <a:ext cx="754380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r>
              <a:rPr lang="ja-JP" altLang="en-US" dirty="0" smtClean="0"/>
              <a:t>■講評</a:t>
            </a:r>
            <a:r>
              <a:rPr lang="en-US" altLang="ja-JP" dirty="0" smtClean="0"/>
              <a:t>1.</a:t>
            </a:r>
            <a:endParaRPr lang="ja-JP" altLang="en-US"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5" name="正方形/長方形 4"/>
          <p:cNvSpPr/>
          <p:nvPr/>
        </p:nvSpPr>
        <p:spPr>
          <a:xfrm>
            <a:off x="1163054" y="2191059"/>
            <a:ext cx="6817892" cy="2554545"/>
          </a:xfrm>
          <a:prstGeom prst="rect">
            <a:avLst/>
          </a:prstGeom>
        </p:spPr>
        <p:txBody>
          <a:bodyPr wrap="none">
            <a:spAutoFit/>
          </a:bodyPr>
          <a:lstStyle/>
          <a:p>
            <a:r>
              <a:rPr lang="zh-TW" altLang="en-US" sz="9600" dirty="0" smtClean="0"/>
              <a:t>鈴木光</a:t>
            </a:r>
            <a:endParaRPr lang="en-US" altLang="zh-TW" sz="9600" dirty="0" smtClean="0"/>
          </a:p>
          <a:p>
            <a:r>
              <a:rPr lang="ja-JP" altLang="en-US" sz="3200" dirty="0" smtClean="0"/>
              <a:t>（総務省消防庁防災図上訓練指導員、</a:t>
            </a:r>
            <a:endParaRPr lang="en-US" altLang="ja-JP" sz="3200" dirty="0" smtClean="0"/>
          </a:p>
          <a:p>
            <a:r>
              <a:rPr lang="ja-JP" altLang="en-US" sz="3200" dirty="0" smtClean="0"/>
              <a:t>防災ファシリテーター）</a:t>
            </a:r>
            <a:endParaRPr lang="ja-JP" altLang="en-US" sz="3200" dirty="0"/>
          </a:p>
        </p:txBody>
      </p:sp>
      <p:sp>
        <p:nvSpPr>
          <p:cNvPr id="7" name="正方形/長方形 6"/>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29388262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スライド番号プレースホルダ 5"/>
          <p:cNvSpPr txBox="1">
            <a:spLocks noGrp="1"/>
          </p:cNvSpPr>
          <p:nvPr/>
        </p:nvSpPr>
        <p:spPr bwMode="auto">
          <a:xfrm>
            <a:off x="6877050" y="6381750"/>
            <a:ext cx="2133600" cy="47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01F0D83F-990D-4538-9015-68E30CBA4971}" type="slidenum">
              <a:rPr lang="en-US" altLang="ja-JP">
                <a:latin typeface="ＭＳ ゴシック" pitchFamily="49" charset="-128"/>
                <a:ea typeface="ＭＳ ゴシック" pitchFamily="49" charset="-128"/>
              </a:rPr>
              <a:pPr algn="r" eaLnBrk="1" hangingPunct="1"/>
              <a:t>27</a:t>
            </a:fld>
            <a:endParaRPr lang="en-US" altLang="ja-JP">
              <a:latin typeface="ＭＳ ゴシック" pitchFamily="49" charset="-128"/>
              <a:ea typeface="ＭＳ ゴシック" pitchFamily="49" charset="-128"/>
            </a:endParaRPr>
          </a:p>
        </p:txBody>
      </p:sp>
      <p:sp>
        <p:nvSpPr>
          <p:cNvPr id="6" name="タイトル 1"/>
          <p:cNvSpPr txBox="1">
            <a:spLocks/>
          </p:cNvSpPr>
          <p:nvPr/>
        </p:nvSpPr>
        <p:spPr>
          <a:xfrm>
            <a:off x="261258" y="246743"/>
            <a:ext cx="754380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r>
              <a:rPr lang="ja-JP" altLang="en-US" dirty="0" smtClean="0"/>
              <a:t>■講評</a:t>
            </a:r>
            <a:r>
              <a:rPr lang="en-US" altLang="ja-JP" dirty="0" smtClean="0"/>
              <a:t>2.</a:t>
            </a:r>
            <a:endParaRPr lang="ja-JP" altLang="en-US"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5" name="正方形/長方形 4"/>
          <p:cNvSpPr/>
          <p:nvPr/>
        </p:nvSpPr>
        <p:spPr>
          <a:xfrm>
            <a:off x="1638248" y="2191059"/>
            <a:ext cx="5867504" cy="2062103"/>
          </a:xfrm>
          <a:prstGeom prst="rect">
            <a:avLst/>
          </a:prstGeom>
        </p:spPr>
        <p:txBody>
          <a:bodyPr wrap="none">
            <a:spAutoFit/>
          </a:bodyPr>
          <a:lstStyle/>
          <a:p>
            <a:r>
              <a:rPr lang="ja-JP" altLang="en-US" sz="9600" dirty="0" smtClean="0"/>
              <a:t>岡本真</a:t>
            </a:r>
            <a:endParaRPr lang="en-US" altLang="zh-TW" sz="9600" dirty="0" smtClean="0"/>
          </a:p>
          <a:p>
            <a:r>
              <a:rPr lang="ja-JP" altLang="en-US" sz="3200" dirty="0" smtClean="0"/>
              <a:t>（</a:t>
            </a:r>
            <a:r>
              <a:rPr lang="en-US" altLang="ja-JP" sz="3200" dirty="0" err="1" smtClean="0"/>
              <a:t>saveMLAK</a:t>
            </a:r>
            <a:r>
              <a:rPr lang="ja-JP" altLang="en-US" sz="3200" dirty="0" smtClean="0"/>
              <a:t>プロジェクトリーダー）</a:t>
            </a:r>
            <a:endParaRPr lang="ja-JP" altLang="en-US" sz="3200" dirty="0"/>
          </a:p>
        </p:txBody>
      </p:sp>
      <p:sp>
        <p:nvSpPr>
          <p:cNvPr id="7" name="正方形/長方形 6"/>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29388262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5" name="正方形/長方形 4"/>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
        <p:nvSpPr>
          <p:cNvPr id="6" name="正方形/長方形 5"/>
          <p:cNvSpPr/>
          <p:nvPr/>
        </p:nvSpPr>
        <p:spPr>
          <a:xfrm>
            <a:off x="347240" y="1429886"/>
            <a:ext cx="8345347" cy="5078313"/>
          </a:xfrm>
          <a:prstGeom prst="rect">
            <a:avLst/>
          </a:prstGeom>
        </p:spPr>
        <p:txBody>
          <a:bodyPr wrap="square">
            <a:spAutoFit/>
          </a:bodyPr>
          <a:lstStyle/>
          <a:p>
            <a:pPr algn="l"/>
            <a:r>
              <a:rPr lang="ja-JP" altLang="en-US" sz="3600" dirty="0" smtClean="0"/>
              <a:t>以上で本プログラムは終了です。</a:t>
            </a:r>
          </a:p>
          <a:p>
            <a:pPr algn="l"/>
            <a:endParaRPr lang="ja-JP" altLang="en-US" sz="3600" dirty="0" smtClean="0"/>
          </a:p>
          <a:p>
            <a:pPr algn="l"/>
            <a:r>
              <a:rPr lang="ja-JP" altLang="en-US" sz="3600" dirty="0" smtClean="0"/>
              <a:t>本プログラムは、クリエイティブ・コモンズ・ライセンス「表示 </a:t>
            </a:r>
            <a:r>
              <a:rPr lang="en-US" altLang="ja-JP" sz="3600" dirty="0" smtClean="0"/>
              <a:t>- </a:t>
            </a:r>
            <a:r>
              <a:rPr lang="ja-JP" altLang="en-US" sz="3600" dirty="0" smtClean="0"/>
              <a:t>継承 </a:t>
            </a:r>
            <a:r>
              <a:rPr lang="en-US" altLang="ja-JP" sz="3600" dirty="0" smtClean="0"/>
              <a:t>2.1 </a:t>
            </a:r>
            <a:r>
              <a:rPr lang="ja-JP" altLang="en-US" sz="3600" dirty="0" smtClean="0"/>
              <a:t>日本 </a:t>
            </a:r>
            <a:r>
              <a:rPr lang="en-US" altLang="ja-JP" sz="3600" dirty="0" smtClean="0"/>
              <a:t>(CC BY-SA 2.1)</a:t>
            </a:r>
            <a:r>
              <a:rPr lang="ja-JP" altLang="en-US" sz="3600" dirty="0" smtClean="0"/>
              <a:t>」に基づき利用できます。</a:t>
            </a:r>
          </a:p>
          <a:p>
            <a:pPr algn="l"/>
            <a:endParaRPr lang="ja-JP" altLang="en-US" sz="3600" dirty="0" smtClean="0"/>
          </a:p>
          <a:p>
            <a:pPr algn="l"/>
            <a:r>
              <a:rPr lang="ja-JP" altLang="en-US" sz="3600" dirty="0" smtClean="0"/>
              <a:t>各施設でのより現実的な訓練にお役立てください。全資料を</a:t>
            </a:r>
            <a:r>
              <a:rPr lang="en-US" altLang="ja-JP" sz="3600" dirty="0" err="1" smtClean="0"/>
              <a:t>saveMLAK</a:t>
            </a:r>
            <a:r>
              <a:rPr lang="ja-JP" altLang="en-US" sz="3600" dirty="0" smtClean="0"/>
              <a:t>サイトで公開します。</a:t>
            </a:r>
            <a:endParaRPr lang="ja-JP" altLang="en-US" sz="3600" dirty="0"/>
          </a:p>
        </p:txBody>
      </p:sp>
    </p:spTree>
    <p:extLst>
      <p:ext uri="{BB962C8B-B14F-4D97-AF65-F5344CB8AC3E}">
        <p14:creationId xmlns="" xmlns:p14="http://schemas.microsoft.com/office/powerpoint/2010/main" val="16716417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61258" y="246743"/>
            <a:ext cx="7543800" cy="444954"/>
          </a:xfrm>
        </p:spPr>
        <p:txBody>
          <a:bodyPr>
            <a:noAutofit/>
          </a:bodyPr>
          <a:lstStyle/>
          <a:p>
            <a:r>
              <a:rPr kumimoji="1" lang="ja-JP" altLang="en-US" dirty="0" smtClean="0"/>
              <a:t>■</a:t>
            </a:r>
            <a:r>
              <a:rPr lang="ja-JP" altLang="en-US" dirty="0" smtClean="0"/>
              <a:t>本</a:t>
            </a:r>
            <a:r>
              <a:rPr kumimoji="1" lang="ja-JP" altLang="en-US" dirty="0" smtClean="0"/>
              <a:t>プログラムの特徴と目的</a:t>
            </a:r>
            <a:endParaRPr kumimoji="1" lang="ja-JP" altLang="en-US" dirty="0"/>
          </a:p>
        </p:txBody>
      </p:sp>
      <p:pic>
        <p:nvPicPr>
          <p:cNvPr id="5"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6" name="正方形/長方形 5"/>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
        <p:nvSpPr>
          <p:cNvPr id="8" name="正方形/長方形 7"/>
          <p:cNvSpPr/>
          <p:nvPr/>
        </p:nvSpPr>
        <p:spPr>
          <a:xfrm>
            <a:off x="387752" y="1025169"/>
            <a:ext cx="8281686" cy="3970318"/>
          </a:xfrm>
          <a:prstGeom prst="rect">
            <a:avLst/>
          </a:prstGeom>
        </p:spPr>
        <p:txBody>
          <a:bodyPr wrap="square">
            <a:spAutoFit/>
          </a:bodyPr>
          <a:lstStyle/>
          <a:p>
            <a:pPr algn="l">
              <a:buFont typeface="Wingdings" pitchFamily="2" charset="2"/>
              <a:buChar char="l"/>
            </a:pPr>
            <a:r>
              <a:rPr lang="ja-JP" altLang="en-US" sz="2800" dirty="0" smtClean="0"/>
              <a:t>東日本大震災の経験（と以前からの備え）への依拠</a:t>
            </a:r>
          </a:p>
          <a:p>
            <a:pPr lvl="1" algn="l">
              <a:buFont typeface="Wingdings" pitchFamily="2" charset="2"/>
              <a:buChar char="l"/>
            </a:pPr>
            <a:r>
              <a:rPr lang="ja-JP" altLang="en-US" sz="2800" dirty="0" smtClean="0"/>
              <a:t>東北大学附属図書館</a:t>
            </a:r>
          </a:p>
          <a:p>
            <a:pPr lvl="1" algn="l">
              <a:buFont typeface="Wingdings" pitchFamily="2" charset="2"/>
              <a:buChar char="l"/>
            </a:pPr>
            <a:r>
              <a:rPr lang="ja-JP" altLang="en-US" sz="2800" dirty="0" smtClean="0"/>
              <a:t>東北学院大学中央図書館</a:t>
            </a:r>
          </a:p>
          <a:p>
            <a:pPr lvl="1" algn="l">
              <a:buFont typeface="Wingdings" pitchFamily="2" charset="2"/>
              <a:buChar char="l"/>
            </a:pPr>
            <a:r>
              <a:rPr lang="ja-JP" altLang="en-US" sz="2800" dirty="0" smtClean="0"/>
              <a:t>宮城県図書館</a:t>
            </a:r>
          </a:p>
          <a:p>
            <a:pPr lvl="1" algn="l">
              <a:buFont typeface="Wingdings" pitchFamily="2" charset="2"/>
              <a:buChar char="l"/>
            </a:pPr>
            <a:r>
              <a:rPr lang="ja-JP" altLang="en-US" sz="2800" dirty="0" smtClean="0"/>
              <a:t>東松島市図書館ほか</a:t>
            </a:r>
          </a:p>
          <a:p>
            <a:pPr algn="l">
              <a:buFont typeface="Wingdings" pitchFamily="2" charset="2"/>
              <a:buChar char="l"/>
            </a:pPr>
            <a:r>
              <a:rPr lang="ja-JP" altLang="en-US" sz="2800" dirty="0" smtClean="0"/>
              <a:t>防災専門家による監修</a:t>
            </a:r>
          </a:p>
          <a:p>
            <a:pPr lvl="1" algn="l">
              <a:buFont typeface="Wingdings" pitchFamily="2" charset="2"/>
              <a:buChar char="l"/>
            </a:pPr>
            <a:r>
              <a:rPr lang="ja-JP" altLang="en-US" sz="2800" dirty="0" smtClean="0"/>
              <a:t>鈴木光（総務省消防庁防災図上訓練指導員、防災ファシリテーター）</a:t>
            </a:r>
            <a:endParaRPr lang="en-US" altLang="ja-JP" sz="2800" dirty="0" smtClean="0"/>
          </a:p>
          <a:p>
            <a:pPr lvl="2" algn="l">
              <a:buFont typeface="Wingdings" pitchFamily="2" charset="2"/>
              <a:buChar char="l"/>
            </a:pPr>
            <a:r>
              <a:rPr lang="en-US" altLang="ja-JP" sz="2800" dirty="0" smtClean="0"/>
              <a:t>T-</a:t>
            </a:r>
            <a:r>
              <a:rPr lang="ja-JP" altLang="en-US" sz="2800" dirty="0" smtClean="0"/>
              <a:t>メソッド（</a:t>
            </a:r>
            <a:r>
              <a:rPr lang="zh-TW" altLang="en-US" sz="2800" dirty="0" smtClean="0"/>
              <a:t>自治体危機管理研修所</a:t>
            </a:r>
            <a:r>
              <a:rPr lang="ja-JP" altLang="en-US" sz="2800" dirty="0" smtClean="0"/>
              <a:t>）の参照</a:t>
            </a:r>
            <a:endParaRPr lang="ja-JP" altLang="en-US" sz="2800" dirty="0"/>
          </a:p>
        </p:txBody>
      </p:sp>
      <p:sp>
        <p:nvSpPr>
          <p:cNvPr id="10" name="正方形/長方形 9"/>
          <p:cNvSpPr/>
          <p:nvPr/>
        </p:nvSpPr>
        <p:spPr>
          <a:xfrm>
            <a:off x="769713" y="5109049"/>
            <a:ext cx="7714527"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ja-JP" altLang="en-US" sz="2400" dirty="0" smtClean="0"/>
              <a:t>リアルなシミュレーション体験による備えの不足への気づき</a:t>
            </a:r>
          </a:p>
          <a:p>
            <a:r>
              <a:rPr lang="ja-JP" altLang="en-US" sz="2400" dirty="0" smtClean="0"/>
              <a:t>＋</a:t>
            </a:r>
          </a:p>
          <a:p>
            <a:r>
              <a:rPr lang="ja-JP" altLang="en-US" sz="2400" dirty="0" smtClean="0"/>
              <a:t>気づきに基づく各図書館での備えの充実</a:t>
            </a:r>
            <a:endParaRPr lang="ja-JP" altLang="en-US" sz="2400" dirty="0"/>
          </a:p>
        </p:txBody>
      </p:sp>
    </p:spTree>
    <p:extLst>
      <p:ext uri="{BB962C8B-B14F-4D97-AF65-F5344CB8AC3E}">
        <p14:creationId xmlns="" xmlns:p14="http://schemas.microsoft.com/office/powerpoint/2010/main" val="15993874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61258" y="246743"/>
            <a:ext cx="7543800" cy="444954"/>
          </a:xfrm>
        </p:spPr>
        <p:txBody>
          <a:bodyPr>
            <a:noAutofit/>
          </a:bodyPr>
          <a:lstStyle/>
          <a:p>
            <a:r>
              <a:rPr kumimoji="1" lang="ja-JP" altLang="en-US" dirty="0" smtClean="0"/>
              <a:t>■訓練の前提（地震）</a:t>
            </a:r>
            <a:endParaRPr kumimoji="1" lang="ja-JP" altLang="en-US" dirty="0"/>
          </a:p>
        </p:txBody>
      </p:sp>
      <p:sp>
        <p:nvSpPr>
          <p:cNvPr id="4" name="テキスト ボックス 3"/>
          <p:cNvSpPr txBox="1"/>
          <p:nvPr/>
        </p:nvSpPr>
        <p:spPr>
          <a:xfrm>
            <a:off x="832034" y="754743"/>
            <a:ext cx="7020195" cy="1200329"/>
          </a:xfrm>
          <a:prstGeom prst="rect">
            <a:avLst/>
          </a:prstGeom>
          <a:noFill/>
        </p:spPr>
        <p:txBody>
          <a:bodyPr wrap="square" rtlCol="0">
            <a:spAutoFit/>
          </a:bodyPr>
          <a:lstStyle/>
          <a:p>
            <a:pPr algn="l"/>
            <a:r>
              <a:rPr lang="ja-JP" altLang="en-US" dirty="0" smtClean="0"/>
              <a:t>●発生</a:t>
            </a:r>
            <a:r>
              <a:rPr lang="ja-JP" altLang="en-US" dirty="0"/>
              <a:t>日時：</a:t>
            </a:r>
            <a:r>
              <a:rPr lang="en-US" altLang="ja-JP" dirty="0" smtClean="0"/>
              <a:t>2013</a:t>
            </a:r>
            <a:r>
              <a:rPr lang="ja-JP" altLang="en-US" dirty="0" smtClean="0"/>
              <a:t>年</a:t>
            </a:r>
            <a:r>
              <a:rPr lang="en-US" altLang="ja-JP" dirty="0" smtClean="0"/>
              <a:t>9</a:t>
            </a:r>
            <a:r>
              <a:rPr lang="ja-JP" altLang="en-US" dirty="0" smtClean="0"/>
              <a:t>月</a:t>
            </a:r>
            <a:r>
              <a:rPr lang="en-US" altLang="ja-JP" dirty="0" smtClean="0"/>
              <a:t>28</a:t>
            </a:r>
            <a:r>
              <a:rPr lang="ja-JP" altLang="en-US" dirty="0" smtClean="0"/>
              <a:t>日（土）</a:t>
            </a:r>
            <a:r>
              <a:rPr lang="en-US" altLang="ja-JP" dirty="0" smtClean="0"/>
              <a:t>13:30</a:t>
            </a:r>
            <a:endParaRPr lang="en-US" altLang="ja-JP" dirty="0"/>
          </a:p>
          <a:p>
            <a:pPr algn="l"/>
            <a:r>
              <a:rPr lang="ja-JP" altLang="en-US" dirty="0" smtClean="0"/>
              <a:t>●地震の規模：奈良県北部を震源とする首都直下地震（</a:t>
            </a:r>
            <a:r>
              <a:rPr lang="en-US" altLang="ja-JP" dirty="0" smtClean="0"/>
              <a:t>M7.9 </a:t>
            </a:r>
            <a:r>
              <a:rPr lang="ja-JP" altLang="en-US" dirty="0" smtClean="0"/>
              <a:t>）相当</a:t>
            </a:r>
            <a:endParaRPr lang="en-US" altLang="ja-JP" dirty="0" smtClean="0"/>
          </a:p>
          <a:p>
            <a:pPr algn="l"/>
            <a:r>
              <a:rPr lang="ja-JP" altLang="en-US" dirty="0" smtClean="0"/>
              <a:t>●図書館の所在地：大阪府大阪市中央区（ココです！）。</a:t>
            </a:r>
            <a:endParaRPr lang="en-US" altLang="ja-JP" dirty="0" smtClean="0"/>
          </a:p>
          <a:p>
            <a:pPr algn="l"/>
            <a:r>
              <a:rPr lang="ja-JP" altLang="en-US" dirty="0" smtClean="0"/>
              <a:t>●津波：津波の恐れはなし</a:t>
            </a:r>
            <a:endParaRPr lang="en-US" altLang="ja-JP" dirty="0" smtClean="0"/>
          </a:p>
        </p:txBody>
      </p:sp>
      <p:pic>
        <p:nvPicPr>
          <p:cNvPr id="8"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9" name="正方形/長方形 8"/>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pic>
        <p:nvPicPr>
          <p:cNvPr id="10" name="図 9"/>
          <p:cNvPicPr/>
          <p:nvPr/>
        </p:nvPicPr>
        <p:blipFill>
          <a:blip r:embed="rId5" cstate="print"/>
          <a:srcRect/>
          <a:stretch>
            <a:fillRect/>
          </a:stretch>
        </p:blipFill>
        <p:spPr bwMode="auto">
          <a:xfrm>
            <a:off x="845482" y="2034010"/>
            <a:ext cx="7418842" cy="4332066"/>
          </a:xfrm>
          <a:prstGeom prst="rect">
            <a:avLst/>
          </a:prstGeom>
          <a:noFill/>
          <a:ln w="9525">
            <a:solidFill>
              <a:schemeClr val="tx1"/>
            </a:solidFill>
            <a:miter lim="800000"/>
            <a:headEnd/>
            <a:tailEnd/>
          </a:ln>
        </p:spPr>
      </p:pic>
    </p:spTree>
    <p:extLst>
      <p:ext uri="{BB962C8B-B14F-4D97-AF65-F5344CB8AC3E}">
        <p14:creationId xmlns="" xmlns:p14="http://schemas.microsoft.com/office/powerpoint/2010/main" val="41682428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61258" y="246743"/>
            <a:ext cx="7543800" cy="444954"/>
          </a:xfrm>
        </p:spPr>
        <p:txBody>
          <a:bodyPr>
            <a:noAutofit/>
          </a:bodyPr>
          <a:lstStyle/>
          <a:p>
            <a:r>
              <a:rPr kumimoji="1" lang="ja-JP" altLang="en-US" dirty="0" smtClean="0"/>
              <a:t>■訓練の前提（専門図書館）</a:t>
            </a:r>
            <a:endParaRPr kumimoji="1" lang="ja-JP" altLang="en-US" dirty="0"/>
          </a:p>
        </p:txBody>
      </p:sp>
      <p:sp>
        <p:nvSpPr>
          <p:cNvPr id="4" name="テキスト ボックス 3"/>
          <p:cNvSpPr txBox="1"/>
          <p:nvPr/>
        </p:nvSpPr>
        <p:spPr>
          <a:xfrm>
            <a:off x="556263" y="943428"/>
            <a:ext cx="8137795" cy="3170099"/>
          </a:xfrm>
          <a:prstGeom prst="rect">
            <a:avLst/>
          </a:prstGeom>
          <a:noFill/>
        </p:spPr>
        <p:txBody>
          <a:bodyPr wrap="square" rtlCol="0">
            <a:spAutoFit/>
          </a:bodyPr>
          <a:lstStyle/>
          <a:p>
            <a:pPr algn="l">
              <a:buFont typeface="Wingdings" pitchFamily="2" charset="2"/>
              <a:buChar char="l"/>
            </a:pPr>
            <a:r>
              <a:rPr lang="ja-JP" altLang="en-US" sz="2000" dirty="0" smtClean="0"/>
              <a:t>公益施設内に入居する専門図書館</a:t>
            </a:r>
          </a:p>
          <a:p>
            <a:pPr lvl="1" algn="l">
              <a:buFont typeface="Wingdings" pitchFamily="2" charset="2"/>
              <a:buChar char="l"/>
            </a:pPr>
            <a:r>
              <a:rPr lang="ja-JP" altLang="en-US" sz="2000" dirty="0" smtClean="0"/>
              <a:t>職員数</a:t>
            </a:r>
            <a:r>
              <a:rPr lang="ja-JP" altLang="en-US" sz="2000" dirty="0" smtClean="0"/>
              <a:t>：</a:t>
            </a:r>
            <a:r>
              <a:rPr lang="en-US" altLang="ja-JP" sz="2000" dirty="0" smtClean="0"/>
              <a:t>5</a:t>
            </a:r>
            <a:r>
              <a:rPr lang="ja-JP" altLang="en-US" sz="2000" dirty="0" smtClean="0"/>
              <a:t>名</a:t>
            </a:r>
            <a:endParaRPr lang="en-US" altLang="ja-JP" sz="2000" dirty="0" smtClean="0"/>
          </a:p>
          <a:p>
            <a:pPr lvl="2" algn="l">
              <a:buFont typeface="Wingdings" pitchFamily="2" charset="2"/>
              <a:buChar char="l"/>
            </a:pPr>
            <a:r>
              <a:rPr lang="ja-JP" altLang="en-US" sz="2000" dirty="0" smtClean="0"/>
              <a:t>常勤</a:t>
            </a:r>
            <a:r>
              <a:rPr lang="en-US" altLang="ja-JP" sz="2000" dirty="0" smtClean="0"/>
              <a:t>2</a:t>
            </a:r>
            <a:r>
              <a:rPr lang="ja-JP" altLang="en-US" sz="2000" dirty="0" smtClean="0"/>
              <a:t>名、非常勤</a:t>
            </a:r>
            <a:r>
              <a:rPr lang="en-US" altLang="ja-JP" sz="2000" dirty="0" smtClean="0"/>
              <a:t>3</a:t>
            </a:r>
            <a:r>
              <a:rPr lang="ja-JP" altLang="en-US" sz="2000" dirty="0" smtClean="0"/>
              <a:t>名／館長</a:t>
            </a:r>
            <a:r>
              <a:rPr lang="ja-JP" altLang="en-US" sz="2000" dirty="0" smtClean="0"/>
              <a:t>、司書、アルバイト（学生）、ボランティア（ベテランの退職司書</a:t>
            </a:r>
            <a:r>
              <a:rPr lang="ja-JP" altLang="en-US" sz="2000" dirty="0" smtClean="0"/>
              <a:t>）</a:t>
            </a:r>
            <a:endParaRPr lang="ja-JP" altLang="en-US" sz="2000" dirty="0" smtClean="0"/>
          </a:p>
          <a:p>
            <a:pPr lvl="1" algn="l">
              <a:buFont typeface="Wingdings" pitchFamily="2" charset="2"/>
              <a:buChar char="l"/>
            </a:pPr>
            <a:r>
              <a:rPr lang="ja-JP" altLang="en-US" sz="2000" dirty="0" smtClean="0"/>
              <a:t>利用者数：</a:t>
            </a:r>
            <a:r>
              <a:rPr lang="en-US" altLang="ja-JP" sz="2000" dirty="0" smtClean="0"/>
              <a:t>3</a:t>
            </a:r>
            <a:r>
              <a:rPr lang="ja-JP" altLang="en-US" sz="2000" dirty="0" smtClean="0"/>
              <a:t>名</a:t>
            </a:r>
          </a:p>
          <a:p>
            <a:pPr lvl="1" algn="l">
              <a:buFont typeface="Wingdings" pitchFamily="2" charset="2"/>
              <a:buChar char="l"/>
            </a:pPr>
            <a:r>
              <a:rPr lang="ja-JP" altLang="en-US" sz="2000" dirty="0" smtClean="0"/>
              <a:t>図書館蔵書規模：開架</a:t>
            </a:r>
            <a:r>
              <a:rPr lang="en-US" altLang="ja-JP" sz="2000" dirty="0" smtClean="0"/>
              <a:t>2</a:t>
            </a:r>
            <a:r>
              <a:rPr lang="ja-JP" altLang="en-US" sz="2000" dirty="0" smtClean="0"/>
              <a:t>万点、閉架</a:t>
            </a:r>
            <a:r>
              <a:rPr lang="en-US" altLang="ja-JP" sz="2000" dirty="0" smtClean="0"/>
              <a:t>8</a:t>
            </a:r>
            <a:r>
              <a:rPr lang="ja-JP" altLang="en-US" sz="2000" dirty="0" smtClean="0"/>
              <a:t>万点</a:t>
            </a:r>
          </a:p>
          <a:p>
            <a:pPr lvl="1" algn="l">
              <a:buFont typeface="Wingdings" pitchFamily="2" charset="2"/>
              <a:buChar char="l"/>
            </a:pPr>
            <a:r>
              <a:rPr lang="ja-JP" altLang="en-US" sz="2000" dirty="0" smtClean="0"/>
              <a:t>図書館面積：</a:t>
            </a:r>
            <a:r>
              <a:rPr lang="en-US" altLang="ja-JP" sz="2000" dirty="0" smtClean="0"/>
              <a:t>100</a:t>
            </a:r>
            <a:r>
              <a:rPr lang="ja-JP" altLang="en-US" sz="2000" dirty="0" smtClean="0"/>
              <a:t>平米</a:t>
            </a:r>
          </a:p>
          <a:p>
            <a:pPr lvl="1" algn="l">
              <a:buFont typeface="Wingdings" pitchFamily="2" charset="2"/>
              <a:buChar char="l"/>
            </a:pPr>
            <a:r>
              <a:rPr lang="ja-JP" altLang="en-US" sz="2000" dirty="0" smtClean="0"/>
              <a:t>図書館施設：</a:t>
            </a:r>
            <a:r>
              <a:rPr lang="en-US" altLang="ja-JP" sz="2000" dirty="0" smtClean="0"/>
              <a:t>4F</a:t>
            </a:r>
            <a:r>
              <a:rPr lang="ja-JP" altLang="en-US" sz="2000" dirty="0" smtClean="0"/>
              <a:t>（地上</a:t>
            </a:r>
            <a:r>
              <a:rPr lang="en-US" altLang="ja-JP" sz="2000" dirty="0" smtClean="0"/>
              <a:t>11F</a:t>
            </a:r>
            <a:r>
              <a:rPr lang="ja-JP" altLang="en-US" sz="2000" dirty="0" err="1" smtClean="0"/>
              <a:t>、</a:t>
            </a:r>
            <a:r>
              <a:rPr lang="ja-JP" altLang="en-US" sz="2000" dirty="0" smtClean="0"/>
              <a:t>地下</a:t>
            </a:r>
            <a:r>
              <a:rPr lang="en-US" altLang="ja-JP" sz="2000" dirty="0" smtClean="0"/>
              <a:t>2F</a:t>
            </a:r>
            <a:r>
              <a:rPr lang="ja-JP" altLang="en-US" sz="2000" dirty="0" smtClean="0"/>
              <a:t>） </a:t>
            </a:r>
          </a:p>
          <a:p>
            <a:pPr lvl="1" algn="l">
              <a:buFont typeface="Wingdings" pitchFamily="2" charset="2"/>
              <a:buChar char="l"/>
            </a:pPr>
            <a:r>
              <a:rPr lang="ja-JP" altLang="en-US" sz="2000" dirty="0" smtClean="0"/>
              <a:t>図書館常備品：ヘルメット（</a:t>
            </a:r>
            <a:r>
              <a:rPr lang="en-US" altLang="ja-JP" sz="2000" dirty="0" smtClean="0"/>
              <a:t>3</a:t>
            </a:r>
            <a:r>
              <a:rPr lang="ja-JP" altLang="en-US" sz="2000" dirty="0" smtClean="0"/>
              <a:t>）、懐中電灯（</a:t>
            </a:r>
            <a:r>
              <a:rPr lang="en-US" altLang="ja-JP" sz="2000" dirty="0" smtClean="0"/>
              <a:t>2</a:t>
            </a:r>
            <a:r>
              <a:rPr lang="ja-JP" altLang="en-US" sz="2000" dirty="0" smtClean="0"/>
              <a:t>）、救急箱（</a:t>
            </a:r>
            <a:r>
              <a:rPr lang="en-US" altLang="ja-JP" sz="2000" dirty="0" smtClean="0"/>
              <a:t>1</a:t>
            </a:r>
            <a:r>
              <a:rPr lang="ja-JP" altLang="en-US" sz="2000" dirty="0" smtClean="0"/>
              <a:t>）、軍手（</a:t>
            </a:r>
            <a:r>
              <a:rPr lang="en-US" altLang="ja-JP" sz="2000" dirty="0" smtClean="0"/>
              <a:t>5</a:t>
            </a:r>
            <a:r>
              <a:rPr lang="ja-JP" altLang="en-US" sz="2000" dirty="0" smtClean="0"/>
              <a:t>）</a:t>
            </a:r>
            <a:r>
              <a:rPr lang="en-US" altLang="ja-JP" sz="2000" dirty="0" smtClean="0"/>
              <a:t/>
            </a:r>
            <a:br>
              <a:rPr lang="en-US" altLang="ja-JP" sz="2000" dirty="0" smtClean="0"/>
            </a:br>
            <a:r>
              <a:rPr lang="ja-JP" altLang="en-US" sz="2000" dirty="0" smtClean="0"/>
              <a:t>　</a:t>
            </a:r>
            <a:r>
              <a:rPr lang="en-US" altLang="ja-JP" sz="2000" dirty="0" smtClean="0"/>
              <a:t>※</a:t>
            </a:r>
            <a:r>
              <a:rPr lang="ja-JP" altLang="en-US" sz="2000" dirty="0" smtClean="0"/>
              <a:t>いずれも事務室に常備</a:t>
            </a:r>
          </a:p>
        </p:txBody>
      </p:sp>
      <p:pic>
        <p:nvPicPr>
          <p:cNvPr id="5"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7" name="正方形/長方形 6"/>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pic>
        <p:nvPicPr>
          <p:cNvPr id="1026" name="Picture 2"/>
          <p:cNvPicPr>
            <a:picLocks noChangeAspect="1" noChangeArrowheads="1"/>
          </p:cNvPicPr>
          <p:nvPr/>
        </p:nvPicPr>
        <p:blipFill>
          <a:blip r:embed="rId5" cstate="print"/>
          <a:srcRect/>
          <a:stretch>
            <a:fillRect/>
          </a:stretch>
        </p:blipFill>
        <p:spPr bwMode="auto">
          <a:xfrm>
            <a:off x="2414468" y="4042714"/>
            <a:ext cx="4449319" cy="2760914"/>
          </a:xfrm>
          <a:prstGeom prst="rect">
            <a:avLst/>
          </a:prstGeom>
          <a:ln>
            <a:noFill/>
          </a:ln>
          <a:effectLst>
            <a:softEdge rad="112500"/>
          </a:effectLst>
        </p:spPr>
      </p:pic>
    </p:spTree>
    <p:extLst>
      <p:ext uri="{BB962C8B-B14F-4D97-AF65-F5344CB8AC3E}">
        <p14:creationId xmlns="" xmlns:p14="http://schemas.microsoft.com/office/powerpoint/2010/main" val="17564272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61258" y="246743"/>
            <a:ext cx="7543800" cy="444954"/>
          </a:xfrm>
        </p:spPr>
        <p:txBody>
          <a:bodyPr>
            <a:noAutofit/>
          </a:bodyPr>
          <a:lstStyle/>
          <a:p>
            <a:r>
              <a:rPr kumimoji="1" lang="ja-JP" altLang="en-US" dirty="0" smtClean="0"/>
              <a:t>■訓練の前提（</a:t>
            </a:r>
            <a:r>
              <a:rPr lang="ja-JP" altLang="en-US" dirty="0" smtClean="0"/>
              <a:t>専門</a:t>
            </a:r>
            <a:r>
              <a:rPr kumimoji="1" lang="ja-JP" altLang="en-US" dirty="0" smtClean="0"/>
              <a:t>図書館）</a:t>
            </a:r>
            <a:endParaRPr kumimoji="1" lang="ja-JP" altLang="en-US" dirty="0"/>
          </a:p>
        </p:txBody>
      </p:sp>
      <p:pic>
        <p:nvPicPr>
          <p:cNvPr id="8"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9" name="正方形/長方形 8"/>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pic>
        <p:nvPicPr>
          <p:cNvPr id="1026" name="Picture 2"/>
          <p:cNvPicPr>
            <a:picLocks noChangeAspect="1" noChangeArrowheads="1"/>
          </p:cNvPicPr>
          <p:nvPr/>
        </p:nvPicPr>
        <p:blipFill>
          <a:blip r:embed="rId5" cstate="print"/>
          <a:srcRect/>
          <a:stretch>
            <a:fillRect/>
          </a:stretch>
        </p:blipFill>
        <p:spPr bwMode="auto">
          <a:xfrm>
            <a:off x="894025" y="1078294"/>
            <a:ext cx="7448550" cy="51181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15380879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61258" y="246743"/>
            <a:ext cx="7543800" cy="444954"/>
          </a:xfrm>
        </p:spPr>
        <p:txBody>
          <a:bodyPr>
            <a:noAutofit/>
          </a:bodyPr>
          <a:lstStyle/>
          <a:p>
            <a:r>
              <a:rPr kumimoji="1" lang="ja-JP" altLang="en-US" dirty="0" smtClean="0"/>
              <a:t>■地震イメージの共有</a:t>
            </a:r>
            <a:endParaRPr kumimoji="1" lang="ja-JP" altLang="en-US" dirty="0"/>
          </a:p>
        </p:txBody>
      </p:sp>
      <p:graphicFrame>
        <p:nvGraphicFramePr>
          <p:cNvPr id="5" name="表 4"/>
          <p:cNvGraphicFramePr>
            <a:graphicFrameLocks noGrp="1"/>
          </p:cNvGraphicFramePr>
          <p:nvPr>
            <p:extLst>
              <p:ext uri="{D42A27DB-BD31-4B8C-83A1-F6EECF244321}">
                <p14:modId xmlns="" xmlns:p14="http://schemas.microsoft.com/office/powerpoint/2010/main" val="1823607013"/>
              </p:ext>
            </p:extLst>
          </p:nvPr>
        </p:nvGraphicFramePr>
        <p:xfrm>
          <a:off x="192088" y="963613"/>
          <a:ext cx="8640762" cy="4752977"/>
        </p:xfrm>
        <a:graphic>
          <a:graphicData uri="http://schemas.openxmlformats.org/drawingml/2006/table">
            <a:tbl>
              <a:tblPr/>
              <a:tblGrid>
                <a:gridCol w="720064"/>
                <a:gridCol w="1944171"/>
                <a:gridCol w="3240286"/>
                <a:gridCol w="2736241"/>
              </a:tblGrid>
              <a:tr h="220098">
                <a:tc>
                  <a:txBody>
                    <a:bodyPr/>
                    <a:lstStyle/>
                    <a:p>
                      <a:pPr algn="ctr"/>
                      <a:r>
                        <a:rPr lang="ja-JP" altLang="en-US" sz="1300" b="0" dirty="0">
                          <a:solidFill>
                            <a:schemeClr val="bg1"/>
                          </a:solidFill>
                          <a:effectLst/>
                        </a:rPr>
                        <a:t>震度階級</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pPr algn="ctr"/>
                      <a:r>
                        <a:rPr lang="ja-JP" altLang="en-US" sz="1300" b="0" dirty="0">
                          <a:solidFill>
                            <a:schemeClr val="bg1"/>
                          </a:solidFill>
                          <a:effectLst/>
                        </a:rPr>
                        <a:t>人の体感・行動</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pPr algn="ctr"/>
                      <a:r>
                        <a:rPr lang="ja-JP" altLang="en-US" sz="1300" b="0" dirty="0">
                          <a:solidFill>
                            <a:schemeClr val="bg1"/>
                          </a:solidFill>
                          <a:effectLst/>
                        </a:rPr>
                        <a:t>屋内の状況</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pPr algn="ctr"/>
                      <a:r>
                        <a:rPr lang="ja-JP" altLang="en-US" sz="1300" b="0" dirty="0">
                          <a:solidFill>
                            <a:schemeClr val="bg1"/>
                          </a:solidFill>
                          <a:effectLst/>
                        </a:rPr>
                        <a:t>屋外の状況</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r>
              <a:tr h="814479">
                <a:tc>
                  <a:txBody>
                    <a:bodyPr/>
                    <a:lstStyle/>
                    <a:p>
                      <a:pPr algn="ctr"/>
                      <a:r>
                        <a:rPr lang="en-US" altLang="ja-JP" sz="1300" b="0" dirty="0" smtClean="0">
                          <a:solidFill>
                            <a:schemeClr val="bg1"/>
                          </a:solidFill>
                          <a:effectLst/>
                        </a:rPr>
                        <a:t>5</a:t>
                      </a:r>
                      <a:endParaRPr lang="ja-JP" altLang="en-US" sz="1300" b="0" dirty="0">
                        <a:solidFill>
                          <a:schemeClr val="bg1"/>
                        </a:solidFill>
                        <a:effectLst/>
                      </a:endParaRP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r>
                        <a:rPr lang="ja-JP" altLang="en-US" sz="1300" dirty="0">
                          <a:solidFill>
                            <a:srgbClr val="333333"/>
                          </a:solidFill>
                          <a:effectLst/>
                        </a:rPr>
                        <a:t>ほとんどの人が驚く。歩いている人のほとんどが、揺れを感じる。眠っている人のほとんどが、目を覚ます。</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a:solidFill>
                            <a:srgbClr val="333333"/>
                          </a:solidFill>
                          <a:effectLst/>
                        </a:rPr>
                        <a:t>電灯などのつり下げ物は大きく揺れ</a:t>
                      </a:r>
                      <a:r>
                        <a:rPr lang="en-US" altLang="ja-JP" sz="1300">
                          <a:solidFill>
                            <a:srgbClr val="333333"/>
                          </a:solidFill>
                          <a:effectLst/>
                        </a:rPr>
                        <a:t>､</a:t>
                      </a:r>
                      <a:r>
                        <a:rPr lang="ja-JP" altLang="en-US" sz="1300">
                          <a:solidFill>
                            <a:srgbClr val="333333"/>
                          </a:solidFill>
                          <a:effectLst/>
                        </a:rPr>
                        <a:t>棚にある食器類は音を立てる。座りの悪い置物が、倒れることがある。</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dirty="0">
                          <a:solidFill>
                            <a:srgbClr val="333333"/>
                          </a:solidFill>
                          <a:effectLst/>
                        </a:rPr>
                        <a:t>電線が大きく揺れる。自動車を運転していて、揺れに気付く人がいる。</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r>
              <a:tr h="1054865">
                <a:tc>
                  <a:txBody>
                    <a:bodyPr/>
                    <a:lstStyle/>
                    <a:p>
                      <a:pPr algn="ctr"/>
                      <a:r>
                        <a:rPr lang="en-US" altLang="ja-JP" sz="1300" b="0" dirty="0" smtClean="0">
                          <a:solidFill>
                            <a:schemeClr val="bg1"/>
                          </a:solidFill>
                          <a:effectLst/>
                        </a:rPr>
                        <a:t>5</a:t>
                      </a:r>
                      <a:r>
                        <a:rPr lang="ja-JP" altLang="en-US" sz="1300" b="0" dirty="0" smtClean="0">
                          <a:solidFill>
                            <a:schemeClr val="bg1"/>
                          </a:solidFill>
                          <a:effectLst/>
                        </a:rPr>
                        <a:t>弱</a:t>
                      </a:r>
                      <a:endParaRPr lang="ja-JP" altLang="en-US" sz="1300" b="0" dirty="0">
                        <a:solidFill>
                          <a:schemeClr val="bg1"/>
                        </a:solidFill>
                        <a:effectLst/>
                      </a:endParaRP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r>
                        <a:rPr lang="ja-JP" altLang="en-US" sz="1300" dirty="0">
                          <a:solidFill>
                            <a:srgbClr val="333333"/>
                          </a:solidFill>
                          <a:effectLst/>
                        </a:rPr>
                        <a:t>大半の人が、恐怖を覚え、物につかまりたいと感じる。</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dirty="0">
                          <a:solidFill>
                            <a:srgbClr val="333333"/>
                          </a:solidFill>
                          <a:effectLst/>
                        </a:rPr>
                        <a:t>電灯などのつり下げ物は激しく揺れ</a:t>
                      </a:r>
                      <a:r>
                        <a:rPr lang="en-US" altLang="ja-JP" sz="1300" dirty="0">
                          <a:solidFill>
                            <a:srgbClr val="333333"/>
                          </a:solidFill>
                          <a:effectLst/>
                        </a:rPr>
                        <a:t>､</a:t>
                      </a:r>
                      <a:r>
                        <a:rPr lang="ja-JP" altLang="en-US" sz="1300" dirty="0">
                          <a:solidFill>
                            <a:srgbClr val="333333"/>
                          </a:solidFill>
                          <a:effectLst/>
                        </a:rPr>
                        <a:t>棚にある食器類、書棚の本が落ちることがある。座りの悪い置物の大半が倒れる。固定していない家具が移動することがあり、不安定なものは倒れることがある。</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dirty="0">
                          <a:solidFill>
                            <a:srgbClr val="333333"/>
                          </a:solidFill>
                          <a:effectLst/>
                        </a:rPr>
                        <a:t>まれに窓ガラスが割れて落ちることがある。電柱が揺れるのがわかる。道路に被害が生じることがある</a:t>
                      </a:r>
                      <a:r>
                        <a:rPr lang="en-US" altLang="ja-JP" sz="1300" dirty="0">
                          <a:solidFill>
                            <a:srgbClr val="333333"/>
                          </a:solidFill>
                          <a:effectLst/>
                        </a:rPr>
                        <a:t>｡</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r>
              <a:tr h="1012606">
                <a:tc>
                  <a:txBody>
                    <a:bodyPr/>
                    <a:lstStyle/>
                    <a:p>
                      <a:pPr algn="ctr"/>
                      <a:r>
                        <a:rPr lang="en-US" altLang="ja-JP" sz="1300" b="0" dirty="0" smtClean="0">
                          <a:solidFill>
                            <a:schemeClr val="bg1"/>
                          </a:solidFill>
                          <a:effectLst/>
                        </a:rPr>
                        <a:t>5</a:t>
                      </a:r>
                      <a:r>
                        <a:rPr lang="ja-JP" altLang="en-US" sz="1300" b="0" dirty="0" smtClean="0">
                          <a:solidFill>
                            <a:schemeClr val="bg1"/>
                          </a:solidFill>
                          <a:effectLst/>
                        </a:rPr>
                        <a:t>強</a:t>
                      </a:r>
                      <a:endParaRPr lang="ja-JP" altLang="en-US" sz="1300" b="0" dirty="0">
                        <a:solidFill>
                          <a:schemeClr val="bg1"/>
                        </a:solidFill>
                        <a:effectLst/>
                      </a:endParaRP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r>
                        <a:rPr lang="ja-JP" altLang="en-US" sz="1300">
                          <a:solidFill>
                            <a:srgbClr val="333333"/>
                          </a:solidFill>
                          <a:effectLst/>
                        </a:rPr>
                        <a:t>大半の人が、物につかまらないと歩くことが難しいなど、行動に支障を感じる。</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dirty="0">
                          <a:solidFill>
                            <a:srgbClr val="333333"/>
                          </a:solidFill>
                          <a:effectLst/>
                        </a:rPr>
                        <a:t>棚にある食器類や書棚の本で、落ちるものが多くなる。テレビが台から落ちることがある。固定していない家具が倒れることがある。</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a:solidFill>
                            <a:srgbClr val="333333"/>
                          </a:solidFill>
                          <a:effectLst/>
                        </a:rPr>
                        <a:t>窓ガラスが割れて落ちることがある。補強されていないブロック塀が崩れることがある。据付けが不十分な自動販売機が倒れることがある。自動車の運転が困難となり、停止する車もある。</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r>
              <a:tr h="418225">
                <a:tc>
                  <a:txBody>
                    <a:bodyPr/>
                    <a:lstStyle/>
                    <a:p>
                      <a:pPr algn="ctr"/>
                      <a:r>
                        <a:rPr lang="en-US" altLang="ja-JP" sz="1300" b="0" dirty="0" smtClean="0">
                          <a:solidFill>
                            <a:schemeClr val="bg1"/>
                          </a:solidFill>
                          <a:effectLst/>
                        </a:rPr>
                        <a:t>6</a:t>
                      </a:r>
                      <a:r>
                        <a:rPr lang="ja-JP" altLang="en-US" sz="1300" b="0" dirty="0" smtClean="0">
                          <a:solidFill>
                            <a:schemeClr val="bg1"/>
                          </a:solidFill>
                          <a:effectLst/>
                        </a:rPr>
                        <a:t>弱</a:t>
                      </a:r>
                      <a:endParaRPr lang="ja-JP" altLang="en-US" sz="1300" b="0" dirty="0">
                        <a:solidFill>
                          <a:schemeClr val="bg1"/>
                        </a:solidFill>
                        <a:effectLst/>
                      </a:endParaRP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r>
                        <a:rPr lang="ja-JP" altLang="en-US" sz="1300" dirty="0">
                          <a:solidFill>
                            <a:srgbClr val="333333"/>
                          </a:solidFill>
                          <a:effectLst/>
                        </a:rPr>
                        <a:t>立っていることが困難になる。</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a:solidFill>
                            <a:srgbClr val="333333"/>
                          </a:solidFill>
                          <a:effectLst/>
                        </a:rPr>
                        <a:t>固定していない家具の大半が移動し、倒れるものもある</a:t>
                      </a:r>
                      <a:r>
                        <a:rPr lang="en-US" altLang="ja-JP" sz="1300">
                          <a:solidFill>
                            <a:srgbClr val="333333"/>
                          </a:solidFill>
                          <a:effectLst/>
                        </a:rPr>
                        <a:t>｡</a:t>
                      </a:r>
                      <a:r>
                        <a:rPr lang="ja-JP" altLang="en-US" sz="1300">
                          <a:solidFill>
                            <a:srgbClr val="333333"/>
                          </a:solidFill>
                          <a:effectLst/>
                        </a:rPr>
                        <a:t>ドアが開かなくなることがある</a:t>
                      </a:r>
                      <a:r>
                        <a:rPr lang="en-US" altLang="ja-JP" sz="1300">
                          <a:solidFill>
                            <a:srgbClr val="333333"/>
                          </a:solidFill>
                          <a:effectLst/>
                        </a:rPr>
                        <a:t>｡</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dirty="0">
                          <a:solidFill>
                            <a:srgbClr val="333333"/>
                          </a:solidFill>
                          <a:effectLst/>
                        </a:rPr>
                        <a:t>壁のタイルや窓ガラスが破損、落下することがある。</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r>
              <a:tr h="616352">
                <a:tc>
                  <a:txBody>
                    <a:bodyPr/>
                    <a:lstStyle/>
                    <a:p>
                      <a:pPr algn="ctr"/>
                      <a:r>
                        <a:rPr lang="en-US" altLang="ja-JP" sz="1300" b="0" dirty="0" smtClean="0">
                          <a:solidFill>
                            <a:schemeClr val="bg1"/>
                          </a:solidFill>
                          <a:effectLst/>
                        </a:rPr>
                        <a:t>6</a:t>
                      </a:r>
                      <a:r>
                        <a:rPr lang="ja-JP" altLang="en-US" sz="1300" b="0" dirty="0" smtClean="0">
                          <a:solidFill>
                            <a:schemeClr val="bg1"/>
                          </a:solidFill>
                          <a:effectLst/>
                        </a:rPr>
                        <a:t>強</a:t>
                      </a:r>
                      <a:endParaRPr lang="ja-JP" altLang="en-US" sz="1300" b="0" dirty="0">
                        <a:solidFill>
                          <a:schemeClr val="bg1"/>
                        </a:solidFill>
                        <a:effectLst/>
                      </a:endParaRP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rowSpan="2">
                  <a:txBody>
                    <a:bodyPr/>
                    <a:lstStyle/>
                    <a:p>
                      <a:r>
                        <a:rPr lang="ja-JP" altLang="en-US" sz="1300" dirty="0">
                          <a:solidFill>
                            <a:srgbClr val="333333"/>
                          </a:solidFill>
                          <a:effectLst/>
                        </a:rPr>
                        <a:t>立っていることができず、はわないと動くことができない。揺れにほんろうされ、動くこともできず、飛ばされることもある。</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a:solidFill>
                            <a:srgbClr val="333333"/>
                          </a:solidFill>
                          <a:effectLst/>
                        </a:rPr>
                        <a:t>固定していない家具のほとんどが移動し、倒れるものが多くなる。</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a:solidFill>
                            <a:srgbClr val="333333"/>
                          </a:solidFill>
                          <a:effectLst/>
                        </a:rPr>
                        <a:t>壁のタイルや窓ガラスが破損、落下する建物が多くなる。補強されていないブロック塀のほとんどが崩れる。</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r>
              <a:tr h="616352">
                <a:tc>
                  <a:txBody>
                    <a:bodyPr/>
                    <a:lstStyle/>
                    <a:p>
                      <a:pPr algn="ctr"/>
                      <a:r>
                        <a:rPr lang="en-US" altLang="ja-JP" sz="1300" b="0" smtClean="0">
                          <a:solidFill>
                            <a:schemeClr val="bg1"/>
                          </a:solidFill>
                          <a:effectLst/>
                        </a:rPr>
                        <a:t>7</a:t>
                      </a:r>
                      <a:endParaRPr lang="ja-JP" altLang="en-US" sz="1300" b="0" dirty="0">
                        <a:solidFill>
                          <a:schemeClr val="bg1"/>
                        </a:solidFill>
                        <a:effectLst/>
                      </a:endParaRP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vMerge="1">
                  <a:txBody>
                    <a:bodyPr/>
                    <a:lstStyle/>
                    <a:p>
                      <a:endParaRPr kumimoji="1" lang="ja-JP" altLang="en-US"/>
                    </a:p>
                  </a:txBody>
                  <a:tcPr/>
                </a:tc>
                <a:tc>
                  <a:txBody>
                    <a:bodyPr/>
                    <a:lstStyle/>
                    <a:p>
                      <a:r>
                        <a:rPr lang="ja-JP" altLang="en-US" sz="1300">
                          <a:solidFill>
                            <a:srgbClr val="333333"/>
                          </a:solidFill>
                          <a:effectLst/>
                        </a:rPr>
                        <a:t>固定していない家具のほとんどが移動したり倒れたりし、飛ぶこともある</a:t>
                      </a:r>
                      <a:r>
                        <a:rPr lang="en-US" altLang="ja-JP" sz="1300">
                          <a:solidFill>
                            <a:srgbClr val="333333"/>
                          </a:solidFill>
                          <a:effectLst/>
                        </a:rPr>
                        <a:t>｡</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dirty="0">
                          <a:solidFill>
                            <a:srgbClr val="333333"/>
                          </a:solidFill>
                          <a:effectLst/>
                        </a:rPr>
                        <a:t>壁のタイルや窓ガラスが破損</a:t>
                      </a:r>
                      <a:r>
                        <a:rPr lang="en-US" altLang="ja-JP" sz="1300" dirty="0">
                          <a:solidFill>
                            <a:srgbClr val="333333"/>
                          </a:solidFill>
                          <a:effectLst/>
                        </a:rPr>
                        <a:t>､</a:t>
                      </a:r>
                      <a:r>
                        <a:rPr lang="ja-JP" altLang="en-US" sz="1300" dirty="0">
                          <a:solidFill>
                            <a:srgbClr val="333333"/>
                          </a:solidFill>
                          <a:effectLst/>
                        </a:rPr>
                        <a:t>落下する建物がさらに多くなる。補強されているブロック塀も破損するものがある。</a:t>
                      </a:r>
                    </a:p>
                  </a:txBody>
                  <a:tcPr marL="21970" marR="21970"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r>
            </a:tbl>
          </a:graphicData>
        </a:graphic>
      </p:graphicFrame>
      <p:sp>
        <p:nvSpPr>
          <p:cNvPr id="7" name="Text Box 4"/>
          <p:cNvSpPr txBox="1">
            <a:spLocks noChangeArrowheads="1"/>
          </p:cNvSpPr>
          <p:nvPr/>
        </p:nvSpPr>
        <p:spPr bwMode="auto">
          <a:xfrm>
            <a:off x="3924300" y="6300788"/>
            <a:ext cx="4895850"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charset="-128"/>
              </a:defRPr>
            </a:lvl1pPr>
            <a:lvl2pPr marL="742950" indent="-285750" eaLnBrk="0" hangingPunct="0">
              <a:defRPr kumimoji="1">
                <a:solidFill>
                  <a:schemeClr val="tx1"/>
                </a:solidFill>
                <a:latin typeface="Calibri" pitchFamily="34" charset="0"/>
                <a:ea typeface="ＭＳ Ｐゴシック" charset="-128"/>
              </a:defRPr>
            </a:lvl2pPr>
            <a:lvl3pPr marL="1143000" indent="-228600" eaLnBrk="0" hangingPunct="0">
              <a:defRPr kumimoji="1">
                <a:solidFill>
                  <a:schemeClr val="tx1"/>
                </a:solidFill>
                <a:latin typeface="Calibri" pitchFamily="34" charset="0"/>
                <a:ea typeface="ＭＳ Ｐゴシック" charset="-128"/>
              </a:defRPr>
            </a:lvl3pPr>
            <a:lvl4pPr marL="1600200" indent="-228600" eaLnBrk="0" hangingPunct="0">
              <a:defRPr kumimoji="1">
                <a:solidFill>
                  <a:schemeClr val="tx1"/>
                </a:solidFill>
                <a:latin typeface="Calibri" pitchFamily="34" charset="0"/>
                <a:ea typeface="ＭＳ Ｐゴシック" charset="-128"/>
              </a:defRPr>
            </a:lvl4pPr>
            <a:lvl5pPr marL="2057400" indent="-228600" eaLnBrk="0" hangingPunct="0">
              <a:defRPr kumimoji="1">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charset="-128"/>
              </a:defRPr>
            </a:lvl9pPr>
          </a:lstStyle>
          <a:p>
            <a:pPr algn="r" eaLnBrk="1" hangingPunct="1">
              <a:spcBef>
                <a:spcPct val="50000"/>
              </a:spcBef>
            </a:pPr>
            <a:r>
              <a:rPr lang="ja-JP" altLang="en-US" dirty="0">
                <a:latin typeface="ＭＳ ゴシック" pitchFamily="49" charset="-128"/>
                <a:ea typeface="ＭＳ ゴシック" pitchFamily="49" charset="-128"/>
              </a:rPr>
              <a:t>出典：気象庁ＨＰ</a:t>
            </a:r>
          </a:p>
        </p:txBody>
      </p:sp>
      <p:sp>
        <p:nvSpPr>
          <p:cNvPr id="3" name="正方形/長方形 2"/>
          <p:cNvSpPr/>
          <p:nvPr/>
        </p:nvSpPr>
        <p:spPr>
          <a:xfrm>
            <a:off x="0" y="4513942"/>
            <a:ext cx="8955314" cy="11756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Picture 2" descr="saveMLAK-400x312.png"/>
          <p:cNvPicPr>
            <a:picLocks noChangeAspect="1" noChangeArrowheads="1"/>
          </p:cNvPicPr>
          <p:nvPr/>
        </p:nvPicPr>
        <p:blipFill>
          <a:blip r:embed="rId3" cstate="print"/>
          <a:srcRect/>
          <a:stretch>
            <a:fillRect/>
          </a:stretch>
        </p:blipFill>
        <p:spPr bwMode="auto">
          <a:xfrm>
            <a:off x="8008791" y="0"/>
            <a:ext cx="1135209" cy="885463"/>
          </a:xfrm>
          <a:prstGeom prst="rect">
            <a:avLst/>
          </a:prstGeom>
          <a:noFill/>
        </p:spPr>
      </p:pic>
      <p:sp>
        <p:nvSpPr>
          <p:cNvPr id="9" name="正方形/長方形 8"/>
          <p:cNvSpPr/>
          <p:nvPr/>
        </p:nvSpPr>
        <p:spPr>
          <a:xfrm>
            <a:off x="0"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 xmlns:p14="http://schemas.microsoft.com/office/powerpoint/2010/main" val="40405785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61258" y="246743"/>
            <a:ext cx="7543800" cy="444954"/>
          </a:xfrm>
        </p:spPr>
        <p:txBody>
          <a:bodyPr>
            <a:noAutofit/>
          </a:bodyPr>
          <a:lstStyle/>
          <a:p>
            <a:r>
              <a:rPr kumimoji="1" lang="ja-JP" altLang="en-US" dirty="0" smtClean="0"/>
              <a:t>■地震イメージの共有</a:t>
            </a:r>
            <a:endParaRPr kumimoji="1" lang="ja-JP" altLang="en-US" dirty="0"/>
          </a:p>
        </p:txBody>
      </p:sp>
      <p:pic>
        <p:nvPicPr>
          <p:cNvPr id="1026" name="Picture 2"/>
          <p:cNvPicPr>
            <a:picLocks noChangeAspect="1" noChangeArrowheads="1"/>
          </p:cNvPicPr>
          <p:nvPr/>
        </p:nvPicPr>
        <p:blipFill>
          <a:blip r:embed="rId3" cstate="print"/>
          <a:srcRect/>
          <a:stretch>
            <a:fillRect/>
          </a:stretch>
        </p:blipFill>
        <p:spPr bwMode="auto">
          <a:xfrm>
            <a:off x="1562582" y="907954"/>
            <a:ext cx="5323330" cy="54340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正方形/長方形 6"/>
          <p:cNvSpPr/>
          <p:nvPr/>
        </p:nvSpPr>
        <p:spPr>
          <a:xfrm>
            <a:off x="1464198" y="6173126"/>
            <a:ext cx="5631084"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altLang="ja-JP" dirty="0" smtClean="0">
                <a:hlinkClick r:id="rId4"/>
              </a:rPr>
              <a:t>http://www.youtube.com/watch?v=Nx7_7X-zBiI</a:t>
            </a:r>
            <a:endParaRPr lang="en-US" altLang="ja-JP" dirty="0" smtClean="0"/>
          </a:p>
        </p:txBody>
      </p:sp>
      <p:pic>
        <p:nvPicPr>
          <p:cNvPr id="8" name="Picture 2" descr="saveMLAK-400x312.png"/>
          <p:cNvPicPr>
            <a:picLocks noChangeAspect="1" noChangeArrowheads="1"/>
          </p:cNvPicPr>
          <p:nvPr/>
        </p:nvPicPr>
        <p:blipFill>
          <a:blip r:embed="rId5" cstate="print"/>
          <a:srcRect/>
          <a:stretch>
            <a:fillRect/>
          </a:stretch>
        </p:blipFill>
        <p:spPr bwMode="auto">
          <a:xfrm>
            <a:off x="8008791" y="0"/>
            <a:ext cx="1135209" cy="885463"/>
          </a:xfrm>
          <a:prstGeom prst="rect">
            <a:avLst/>
          </a:prstGeom>
          <a:noFill/>
        </p:spPr>
      </p:pic>
      <p:sp>
        <p:nvSpPr>
          <p:cNvPr id="9" name="正方形/長方形 8"/>
          <p:cNvSpPr/>
          <p:nvPr/>
        </p:nvSpPr>
        <p:spPr>
          <a:xfrm>
            <a:off x="0" y="6488668"/>
            <a:ext cx="2146357" cy="369332"/>
          </a:xfrm>
          <a:prstGeom prst="rect">
            <a:avLst/>
          </a:prstGeom>
        </p:spPr>
        <p:txBody>
          <a:bodyPr wrap="none">
            <a:spAutoFit/>
          </a:bodyPr>
          <a:lstStyle/>
          <a:p>
            <a:r>
              <a:rPr lang="en-US" altLang="ja-JP" dirty="0" smtClean="0">
                <a:hlinkClick r:id="rId6"/>
              </a:rPr>
              <a:t>http://savemlak.jp/</a:t>
            </a:r>
            <a:endParaRPr lang="en-US" altLang="ja-JP" dirty="0" smtClean="0"/>
          </a:p>
        </p:txBody>
      </p:sp>
    </p:spTree>
    <p:extLst>
      <p:ext uri="{BB962C8B-B14F-4D97-AF65-F5344CB8AC3E}">
        <p14:creationId xmlns="" xmlns:p14="http://schemas.microsoft.com/office/powerpoint/2010/main" val="11334265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61258" y="246743"/>
            <a:ext cx="7543800" cy="444954"/>
          </a:xfrm>
        </p:spPr>
        <p:txBody>
          <a:bodyPr>
            <a:noAutofit/>
          </a:bodyPr>
          <a:lstStyle/>
          <a:p>
            <a:r>
              <a:rPr kumimoji="1" lang="ja-JP" altLang="en-US" dirty="0" smtClean="0"/>
              <a:t>■地震イメージの共有</a:t>
            </a:r>
            <a:endParaRPr kumimoji="1" lang="ja-JP" altLang="en-US" dirty="0"/>
          </a:p>
        </p:txBody>
      </p:sp>
      <p:pic>
        <p:nvPicPr>
          <p:cNvPr id="3074" name="Picture 2" descr="http://www.tulips.tsukuba.ac.jp/shinsai/image/taigei1f03.jpg"/>
          <p:cNvPicPr>
            <a:picLocks noChangeAspect="1" noChangeArrowheads="1"/>
          </p:cNvPicPr>
          <p:nvPr/>
        </p:nvPicPr>
        <p:blipFill>
          <a:blip r:embed="rId3" cstate="print"/>
          <a:srcRect/>
          <a:stretch>
            <a:fillRect/>
          </a:stretch>
        </p:blipFill>
        <p:spPr bwMode="auto">
          <a:xfrm>
            <a:off x="699578" y="783703"/>
            <a:ext cx="7680894" cy="5721270"/>
          </a:xfrm>
          <a:prstGeom prst="rect">
            <a:avLst/>
          </a:prstGeom>
          <a:noFill/>
        </p:spPr>
      </p:pic>
      <p:sp>
        <p:nvSpPr>
          <p:cNvPr id="6" name="正方形/長方形 5"/>
          <p:cNvSpPr/>
          <p:nvPr/>
        </p:nvSpPr>
        <p:spPr>
          <a:xfrm>
            <a:off x="4398380" y="6335167"/>
            <a:ext cx="4236333"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ja-JP" altLang="en-US" sz="900" dirty="0" smtClean="0">
                <a:hlinkClick r:id="rId4"/>
              </a:rPr>
              <a:t>筑波大学附属図書館 </a:t>
            </a:r>
            <a:r>
              <a:rPr lang="en-US" altLang="ja-JP" sz="900" dirty="0" smtClean="0">
                <a:hlinkClick r:id="rId4"/>
              </a:rPr>
              <a:t>Some rights reserved</a:t>
            </a:r>
          </a:p>
          <a:p>
            <a:r>
              <a:rPr lang="en-US" altLang="ja-JP" sz="900" dirty="0" smtClean="0">
                <a:hlinkClick r:id="rId4"/>
              </a:rPr>
              <a:t>http://www.flickr.com/photos/univtsukuba_lib/5615895974/in/photostream</a:t>
            </a:r>
            <a:endParaRPr lang="en-US" altLang="ja-JP" sz="900" dirty="0" smtClean="0"/>
          </a:p>
        </p:txBody>
      </p:sp>
      <p:pic>
        <p:nvPicPr>
          <p:cNvPr id="8" name="Picture 2" descr="saveMLAK-400x312.png"/>
          <p:cNvPicPr>
            <a:picLocks noChangeAspect="1" noChangeArrowheads="1"/>
          </p:cNvPicPr>
          <p:nvPr/>
        </p:nvPicPr>
        <p:blipFill>
          <a:blip r:embed="rId5" cstate="print"/>
          <a:srcRect/>
          <a:stretch>
            <a:fillRect/>
          </a:stretch>
        </p:blipFill>
        <p:spPr bwMode="auto">
          <a:xfrm>
            <a:off x="8008791" y="0"/>
            <a:ext cx="1135209" cy="885463"/>
          </a:xfrm>
          <a:prstGeom prst="rect">
            <a:avLst/>
          </a:prstGeom>
          <a:noFill/>
        </p:spPr>
      </p:pic>
      <p:sp>
        <p:nvSpPr>
          <p:cNvPr id="9" name="正方形/長方形 8"/>
          <p:cNvSpPr/>
          <p:nvPr/>
        </p:nvSpPr>
        <p:spPr>
          <a:xfrm>
            <a:off x="0" y="6488668"/>
            <a:ext cx="2146357" cy="369332"/>
          </a:xfrm>
          <a:prstGeom prst="rect">
            <a:avLst/>
          </a:prstGeom>
        </p:spPr>
        <p:txBody>
          <a:bodyPr wrap="none">
            <a:spAutoFit/>
          </a:bodyPr>
          <a:lstStyle/>
          <a:p>
            <a:r>
              <a:rPr lang="en-US" altLang="ja-JP" dirty="0" smtClean="0">
                <a:hlinkClick r:id="rId6"/>
              </a:rPr>
              <a:t>http://savemlak.jp/</a:t>
            </a:r>
            <a:endParaRPr lang="en-US" altLang="ja-JP" dirty="0" smtClean="0"/>
          </a:p>
        </p:txBody>
      </p:sp>
    </p:spTree>
    <p:extLst>
      <p:ext uri="{BB962C8B-B14F-4D97-AF65-F5344CB8AC3E}">
        <p14:creationId xmlns="" xmlns:p14="http://schemas.microsoft.com/office/powerpoint/2010/main" val="11334265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エッセンシャル">
  <a:themeElements>
    <a:clrScheme name="エッセンシャル">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エッセンシャル">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エッセンシャル">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Shimmer</Template>
  <TotalTime>15429</TotalTime>
  <Words>1826</Words>
  <Application>Microsoft Office PowerPoint</Application>
  <PresentationFormat>画面に合わせる (4:3)</PresentationFormat>
  <Paragraphs>256</Paragraphs>
  <Slides>28</Slides>
  <Notes>23</Notes>
  <HiddenSlides>0</HiddenSlides>
  <MMClips>1</MMClips>
  <ScaleCrop>false</ScaleCrop>
  <HeadingPairs>
    <vt:vector size="4" baseType="variant">
      <vt:variant>
        <vt:lpstr>テーマ</vt:lpstr>
      </vt:variant>
      <vt:variant>
        <vt:i4>1</vt:i4>
      </vt:variant>
      <vt:variant>
        <vt:lpstr>スライド タイトル</vt:lpstr>
      </vt:variant>
      <vt:variant>
        <vt:i4>28</vt:i4>
      </vt:variant>
    </vt:vector>
  </HeadingPairs>
  <TitlesOfParts>
    <vt:vector size="29" baseType="lpstr">
      <vt:lpstr>エッセンシャル</vt:lpstr>
      <vt:lpstr>大震災発生時を想定した 図書館シミュレーションプログラム （専門図書館版）  　2013年9月28日 </vt:lpstr>
      <vt:lpstr>■今日の流れ</vt:lpstr>
      <vt:lpstr>■本プログラムの特徴と目的</vt:lpstr>
      <vt:lpstr>■訓練の前提（地震）</vt:lpstr>
      <vt:lpstr>■訓練の前提（専門図書館）</vt:lpstr>
      <vt:lpstr>■訓練の前提（専門図書館）</vt:lpstr>
      <vt:lpstr>■地震イメージの共有</vt:lpstr>
      <vt:lpstr>■地震イメージの共有</vt:lpstr>
      <vt:lpstr>■地震イメージの共有</vt:lpstr>
      <vt:lpstr>■地震イメージの共有</vt:lpstr>
      <vt:lpstr>■訓練のルール（方法）</vt:lpstr>
      <vt:lpstr>スライド 12</vt:lpstr>
      <vt:lpstr>スライド 13</vt:lpstr>
      <vt:lpstr>スライド 14</vt:lpstr>
      <vt:lpstr>スライド 15</vt:lpstr>
      <vt:lpstr>スライド 16</vt:lpstr>
      <vt:lpstr>スライド 17</vt:lpstr>
      <vt:lpstr>スライド 18</vt:lpstr>
      <vt:lpstr>スライド 19</vt:lpstr>
      <vt:lpstr>スライド 20</vt:lpstr>
      <vt:lpstr>スライド 21</vt:lpstr>
      <vt:lpstr>スライド 22</vt:lpstr>
      <vt:lpstr>スライド 23</vt:lpstr>
      <vt:lpstr>スライド 24</vt:lpstr>
      <vt:lpstr>スライド 25</vt:lpstr>
      <vt:lpstr>スライド 26</vt:lpstr>
      <vt:lpstr>スライド 27</vt:lpstr>
      <vt:lpstr>スライド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研修</dc:title>
  <dc:creator>マイクロソフト株式会社</dc:creator>
  <cp:lastModifiedBy>makoto</cp:lastModifiedBy>
  <cp:revision>607</cp:revision>
  <cp:lastPrinted>2012-09-20T09:56:00Z</cp:lastPrinted>
  <dcterms:created xsi:type="dcterms:W3CDTF">1995-06-02T22:16:36Z</dcterms:created>
  <dcterms:modified xsi:type="dcterms:W3CDTF">2013-09-27T02:05:44Z</dcterms:modified>
</cp:coreProperties>
</file>